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ink/ink2.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Lst>
  <p:notesMasterIdLst>
    <p:notesMasterId r:id="rId49"/>
  </p:notesMasterIdLst>
  <p:handoutMasterIdLst>
    <p:handoutMasterId r:id="rId50"/>
  </p:handoutMasterIdLst>
  <p:sldIdLst>
    <p:sldId id="320" r:id="rId5"/>
    <p:sldId id="1809" r:id="rId6"/>
    <p:sldId id="1810" r:id="rId7"/>
    <p:sldId id="590" r:id="rId8"/>
    <p:sldId id="1807" r:id="rId9"/>
    <p:sldId id="1806" r:id="rId10"/>
    <p:sldId id="335" r:id="rId11"/>
    <p:sldId id="278" r:id="rId12"/>
    <p:sldId id="275" r:id="rId13"/>
    <p:sldId id="276" r:id="rId14"/>
    <p:sldId id="599" r:id="rId15"/>
    <p:sldId id="1551" r:id="rId16"/>
    <p:sldId id="585" r:id="rId17"/>
    <p:sldId id="1811" r:id="rId18"/>
    <p:sldId id="334" r:id="rId19"/>
    <p:sldId id="279" r:id="rId20"/>
    <p:sldId id="603" r:id="rId21"/>
    <p:sldId id="1812" r:id="rId22"/>
    <p:sldId id="589" r:id="rId23"/>
    <p:sldId id="284" r:id="rId24"/>
    <p:sldId id="285" r:id="rId25"/>
    <p:sldId id="1814" r:id="rId26"/>
    <p:sldId id="286" r:id="rId27"/>
    <p:sldId id="291" r:id="rId28"/>
    <p:sldId id="287" r:id="rId29"/>
    <p:sldId id="602" r:id="rId30"/>
    <p:sldId id="288" r:id="rId31"/>
    <p:sldId id="289" r:id="rId32"/>
    <p:sldId id="302" r:id="rId33"/>
    <p:sldId id="1813" r:id="rId34"/>
    <p:sldId id="280" r:id="rId35"/>
    <p:sldId id="281" r:id="rId36"/>
    <p:sldId id="1819" r:id="rId37"/>
    <p:sldId id="1815" r:id="rId38"/>
    <p:sldId id="1549" r:id="rId39"/>
    <p:sldId id="595" r:id="rId40"/>
    <p:sldId id="338" r:id="rId41"/>
    <p:sldId id="1816" r:id="rId42"/>
    <p:sldId id="381" r:id="rId43"/>
    <p:sldId id="387" r:id="rId44"/>
    <p:sldId id="1818" r:id="rId45"/>
    <p:sldId id="348" r:id="rId46"/>
    <p:sldId id="414" r:id="rId47"/>
    <p:sldId id="1804" r:id="rId48"/>
  </p:sldIdLst>
  <p:sldSz cx="12192000" cy="6858000"/>
  <p:notesSz cx="9601200" cy="73152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Default Section" id="{2F1FFD1D-56B8-4AC8-8CCE-59CA69602CC0}">
          <p14:sldIdLst>
            <p14:sldId id="320"/>
            <p14:sldId id="1809"/>
            <p14:sldId id="1810"/>
            <p14:sldId id="590"/>
            <p14:sldId id="1807"/>
            <p14:sldId id="1806"/>
            <p14:sldId id="335"/>
            <p14:sldId id="278"/>
            <p14:sldId id="275"/>
            <p14:sldId id="276"/>
            <p14:sldId id="599"/>
            <p14:sldId id="1551"/>
            <p14:sldId id="585"/>
            <p14:sldId id="1811"/>
            <p14:sldId id="334"/>
            <p14:sldId id="279"/>
            <p14:sldId id="603"/>
            <p14:sldId id="1812"/>
            <p14:sldId id="589"/>
            <p14:sldId id="284"/>
            <p14:sldId id="285"/>
            <p14:sldId id="1814"/>
            <p14:sldId id="286"/>
            <p14:sldId id="291"/>
            <p14:sldId id="287"/>
            <p14:sldId id="602"/>
            <p14:sldId id="288"/>
            <p14:sldId id="289"/>
            <p14:sldId id="302"/>
            <p14:sldId id="1813"/>
            <p14:sldId id="280"/>
            <p14:sldId id="281"/>
            <p14:sldId id="1819"/>
            <p14:sldId id="1815"/>
            <p14:sldId id="1549"/>
            <p14:sldId id="595"/>
            <p14:sldId id="338"/>
            <p14:sldId id="1816"/>
            <p14:sldId id="381"/>
            <p14:sldId id="387"/>
            <p14:sldId id="1818"/>
            <p14:sldId id="348"/>
            <p14:sldId id="414"/>
            <p14:sldId id="1804"/>
          </p14:sldIdLst>
        </p14:section>
      </p14:sectionLst>
    </p:ext>
    <p:ext uri="{EFAFB233-063F-42B5-8137-9DF3F51BA10A}">
      <p15:sldGuideLst xmlns:p15="http://schemas.microsoft.com/office/powerpoint/2012/main">
        <p15:guide id="1" orient="horz" pos="1296" userDrawn="1">
          <p15:clr>
            <a:srgbClr val="A4A3A4"/>
          </p15:clr>
        </p15:guide>
        <p15:guide id="2" orient="horz" pos="1584" userDrawn="1">
          <p15:clr>
            <a:srgbClr val="A4A3A4"/>
          </p15:clr>
        </p15:guide>
        <p15:guide id="3" pos="3840" userDrawn="1">
          <p15:clr>
            <a:srgbClr val="A4A3A4"/>
          </p15:clr>
        </p15:guide>
        <p15:guide id="4" pos="7115" userDrawn="1">
          <p15:clr>
            <a:srgbClr val="A4A3A4"/>
          </p15:clr>
        </p15:guide>
        <p15:guide id="5" pos="624" userDrawn="1">
          <p15:clr>
            <a:srgbClr val="A4A3A4"/>
          </p15:clr>
        </p15:guide>
      </p15:sldGuideLst>
    </p:ext>
    <p:ext uri="{2D200454-40CA-4A62-9FC3-DE9A4176ACB9}">
      <p15:notesGuideLst xmlns:p15="http://schemas.microsoft.com/office/powerpoint/2012/main">
        <p15:guide id="1" orient="horz" pos="2304" userDrawn="1">
          <p15:clr>
            <a:srgbClr val="A4A3A4"/>
          </p15:clr>
        </p15:guide>
        <p15:guide id="2" pos="30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Heine" initials="PH" lastIdx="2" clrIdx="0">
    <p:extLst>
      <p:ext uri="{19B8F6BF-5375-455C-9EA6-DF929625EA0E}">
        <p15:presenceInfo xmlns:p15="http://schemas.microsoft.com/office/powerpoint/2012/main" userId="S::pheine@bannerengineering.com::aad4b701-75d7-4182-ac6a-f7ee9670812c" providerId="AD"/>
      </p:ext>
    </p:extLst>
  </p:cmAuthor>
  <p:cmAuthor id="2" name="Ryan Carlson" initials="RC" lastIdx="1" clrIdx="1">
    <p:extLst>
      <p:ext uri="{19B8F6BF-5375-455C-9EA6-DF929625EA0E}">
        <p15:presenceInfo xmlns:p15="http://schemas.microsoft.com/office/powerpoint/2012/main" userId="S::ryancarlson@bannerengineering.com::ab2151fc-fd74-4e10-b14f-6205fe4fdc2a" providerId="AD"/>
      </p:ext>
    </p:extLst>
  </p:cmAuthor>
  <p:cmAuthor id="3" name="Dan Colvin" initials="DC" lastIdx="1" clrIdx="2">
    <p:extLst>
      <p:ext uri="{19B8F6BF-5375-455C-9EA6-DF929625EA0E}">
        <p15:presenceInfo xmlns:p15="http://schemas.microsoft.com/office/powerpoint/2012/main" userId="S::DColvin@bannerengineering.com::06b59db9-88fb-4d4c-910e-5e1ee45767e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7F8F9"/>
    <a:srgbClr val="F8F8F8"/>
    <a:srgbClr val="333333"/>
    <a:srgbClr val="FFD600"/>
    <a:srgbClr val="000000"/>
    <a:srgbClr val="0033CC"/>
    <a:srgbClr val="4E4F4F"/>
    <a:srgbClr val="EAEAEA"/>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4660"/>
  </p:normalViewPr>
  <p:slideViewPr>
    <p:cSldViewPr snapToGrid="0">
      <p:cViewPr varScale="1">
        <p:scale>
          <a:sx n="104" d="100"/>
          <a:sy n="104" d="100"/>
        </p:scale>
        <p:origin x="840" y="72"/>
      </p:cViewPr>
      <p:guideLst>
        <p:guide orient="horz" pos="1296"/>
        <p:guide orient="horz" pos="1584"/>
        <p:guide pos="3840"/>
        <p:guide pos="7115"/>
        <p:guide pos="624"/>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720340" y="121920"/>
            <a:ext cx="4160520" cy="365760"/>
          </a:xfrm>
          <a:prstGeom prst="rect">
            <a:avLst/>
          </a:prstGeom>
        </p:spPr>
        <p:txBody>
          <a:bodyPr vert="horz" lIns="96653" tIns="48326" rIns="96653" bIns="48326" rtlCol="0" anchor="ctr"/>
          <a:lstStyle>
            <a:lvl1pPr algn="ctr" defTabSz="985887" eaLnBrk="0" fontAlgn="auto" hangingPunct="0">
              <a:spcBef>
                <a:spcPts val="0"/>
              </a:spcBef>
              <a:spcAft>
                <a:spcPts val="0"/>
              </a:spcAft>
              <a:defRPr sz="2100">
                <a:latin typeface="Arial Narrow" pitchFamily="34" charset="0"/>
                <a:cs typeface="+mn-cs"/>
              </a:defRPr>
            </a:lvl1pPr>
          </a:lstStyle>
          <a:p>
            <a:pPr>
              <a:defRPr/>
            </a:pPr>
            <a:r>
              <a:rPr lang="en-US"/>
              <a:t>Banner</a:t>
            </a:r>
          </a:p>
        </p:txBody>
      </p:sp>
      <p:sp>
        <p:nvSpPr>
          <p:cNvPr id="5" name="Slide Number Placeholder 4"/>
          <p:cNvSpPr>
            <a:spLocks noGrp="1"/>
          </p:cNvSpPr>
          <p:nvPr>
            <p:ph type="sldNum" sz="quarter" idx="3"/>
          </p:nvPr>
        </p:nvSpPr>
        <p:spPr>
          <a:xfrm>
            <a:off x="5438458" y="6948171"/>
            <a:ext cx="4160520" cy="365760"/>
          </a:xfrm>
          <a:prstGeom prst="rect">
            <a:avLst/>
          </a:prstGeom>
        </p:spPr>
        <p:txBody>
          <a:bodyPr vert="horz" lIns="96653" tIns="48326" rIns="96653" bIns="48326" rtlCol="0" anchor="b"/>
          <a:lstStyle>
            <a:lvl1pPr algn="r" fontAlgn="auto">
              <a:spcBef>
                <a:spcPts val="0"/>
              </a:spcBef>
              <a:spcAft>
                <a:spcPts val="0"/>
              </a:spcAft>
              <a:defRPr sz="1300">
                <a:latin typeface="+mn-lt"/>
                <a:cs typeface="+mn-cs"/>
              </a:defRPr>
            </a:lvl1pPr>
          </a:lstStyle>
          <a:p>
            <a:pPr>
              <a:defRPr/>
            </a:pPr>
            <a:fld id="{16B8708C-7B03-4C74-9B8C-68AA9CE2336F}" type="slidenum">
              <a:rPr lang="en-US"/>
              <a:pPr>
                <a:defRPr/>
              </a:pPr>
              <a:t>‹#›</a:t>
            </a:fld>
            <a:endParaRPr lang="en-US"/>
          </a:p>
        </p:txBody>
      </p:sp>
      <p:pic>
        <p:nvPicPr>
          <p:cNvPr id="19460" name="Picture 34"/>
          <p:cNvPicPr>
            <a:picLocks noChangeArrowheads="1"/>
          </p:cNvPicPr>
          <p:nvPr/>
        </p:nvPicPr>
        <p:blipFill>
          <a:blip r:embed="rId2" cstate="screen"/>
          <a:srcRect/>
          <a:stretch>
            <a:fillRect/>
          </a:stretch>
        </p:blipFill>
        <p:spPr bwMode="auto">
          <a:xfrm>
            <a:off x="3702689" y="6844030"/>
            <a:ext cx="2164715" cy="288290"/>
          </a:xfrm>
          <a:prstGeom prst="rect">
            <a:avLst/>
          </a:prstGeom>
          <a:noFill/>
          <a:ln w="12700">
            <a:noFill/>
            <a:miter lim="800000"/>
            <a:headEnd/>
            <a:tailEnd/>
          </a:ln>
        </p:spPr>
      </p:pic>
    </p:spTree>
    <p:extLst>
      <p:ext uri="{BB962C8B-B14F-4D97-AF65-F5344CB8AC3E}">
        <p14:creationId xmlns:p14="http://schemas.microsoft.com/office/powerpoint/2010/main" val="382881197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7-18T19:48:04.06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7-18T19:48:07.57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notesMasters/_rels/notesMaster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362200" y="549275"/>
            <a:ext cx="4876800" cy="2743200"/>
          </a:xfrm>
          <a:prstGeom prst="rect">
            <a:avLst/>
          </a:prstGeom>
          <a:noFill/>
          <a:ln w="12700">
            <a:solidFill>
              <a:prstClr val="black"/>
            </a:solidFill>
          </a:ln>
        </p:spPr>
        <p:txBody>
          <a:bodyPr vert="horz" lIns="96653" tIns="48326" rIns="96653" bIns="48326" rtlCol="0" anchor="ctr"/>
          <a:lstStyle/>
          <a:p>
            <a:pPr lvl="0"/>
            <a:endParaRPr lang="en-US" noProof="0"/>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6653" tIns="48326" rIns="96653" bIns="4832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6653" tIns="48326" rIns="96653" bIns="48326" rtlCol="0" anchor="b"/>
          <a:lstStyle>
            <a:lvl1pPr algn="r" fontAlgn="auto">
              <a:spcBef>
                <a:spcPts val="0"/>
              </a:spcBef>
              <a:spcAft>
                <a:spcPts val="0"/>
              </a:spcAft>
              <a:defRPr sz="1300">
                <a:latin typeface="+mn-lt"/>
                <a:cs typeface="+mn-cs"/>
              </a:defRPr>
            </a:lvl1pPr>
          </a:lstStyle>
          <a:p>
            <a:pPr>
              <a:defRPr/>
            </a:pPr>
            <a:fld id="{71E0EE7E-E5AD-4C36-A83D-0A9F420BDC6B}" type="slidenum">
              <a:rPr lang="en-US"/>
              <a:pPr>
                <a:defRPr/>
              </a:pPr>
              <a:t>‹#›</a:t>
            </a:fld>
            <a:endParaRPr lang="en-US"/>
          </a:p>
        </p:txBody>
      </p:sp>
      <p:sp>
        <p:nvSpPr>
          <p:cNvPr id="8" name="Header Placeholder 1"/>
          <p:cNvSpPr>
            <a:spLocks noGrp="1"/>
          </p:cNvSpPr>
          <p:nvPr>
            <p:ph type="hdr" sz="quarter"/>
          </p:nvPr>
        </p:nvSpPr>
        <p:spPr>
          <a:xfrm>
            <a:off x="2720340" y="121920"/>
            <a:ext cx="4160520" cy="365760"/>
          </a:xfrm>
          <a:prstGeom prst="rect">
            <a:avLst/>
          </a:prstGeom>
        </p:spPr>
        <p:txBody>
          <a:bodyPr vert="horz" lIns="96653" tIns="48326" rIns="96653" bIns="48326" rtlCol="0" anchor="ctr"/>
          <a:lstStyle>
            <a:lvl1pPr algn="ctr" defTabSz="985887" eaLnBrk="0" fontAlgn="auto" hangingPunct="0">
              <a:spcBef>
                <a:spcPts val="0"/>
              </a:spcBef>
              <a:spcAft>
                <a:spcPts val="0"/>
              </a:spcAft>
              <a:defRPr sz="2100">
                <a:latin typeface="Arial Narrow" pitchFamily="34" charset="0"/>
                <a:cs typeface="+mn-cs"/>
              </a:defRPr>
            </a:lvl1pPr>
          </a:lstStyle>
          <a:p>
            <a:pPr>
              <a:defRPr/>
            </a:pPr>
            <a:r>
              <a:rPr lang="en-US"/>
              <a:t>Banner</a:t>
            </a:r>
          </a:p>
        </p:txBody>
      </p:sp>
      <p:pic>
        <p:nvPicPr>
          <p:cNvPr id="18438" name="Picture 34"/>
          <p:cNvPicPr>
            <a:picLocks noChangeArrowheads="1"/>
          </p:cNvPicPr>
          <p:nvPr/>
        </p:nvPicPr>
        <p:blipFill>
          <a:blip r:embed="rId2"/>
          <a:srcRect/>
          <a:stretch>
            <a:fillRect/>
          </a:stretch>
        </p:blipFill>
        <p:spPr bwMode="auto">
          <a:xfrm>
            <a:off x="3702689" y="6904990"/>
            <a:ext cx="2164715" cy="288290"/>
          </a:xfrm>
          <a:prstGeom prst="rect">
            <a:avLst/>
          </a:prstGeom>
          <a:noFill/>
          <a:ln w="12700">
            <a:noFill/>
            <a:miter lim="800000"/>
            <a:headEnd/>
            <a:tailEnd/>
          </a:ln>
        </p:spPr>
      </p:pic>
    </p:spTree>
    <p:extLst>
      <p:ext uri="{BB962C8B-B14F-4D97-AF65-F5344CB8AC3E}">
        <p14:creationId xmlns:p14="http://schemas.microsoft.com/office/powerpoint/2010/main" val="24461576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DX80 Networks</a:t>
            </a:r>
          </a:p>
          <a:p>
            <a:r>
              <a:rPr lang="en-US" dirty="0"/>
              <a:t>	Point</a:t>
            </a:r>
            <a:r>
              <a:rPr lang="en-US" baseline="0" dirty="0"/>
              <a:t> to Point or Star Topology</a:t>
            </a:r>
          </a:p>
          <a:p>
            <a:r>
              <a:rPr lang="en-US" baseline="0" dirty="0"/>
              <a:t>	Gateways communicate to Nodes and any connected Host System (PLC)</a:t>
            </a:r>
          </a:p>
          <a:p>
            <a:r>
              <a:rPr lang="en-US" baseline="0" dirty="0"/>
              <a:t>	Less complicated - Nodes talk only to Gateway</a:t>
            </a:r>
          </a:p>
          <a:p>
            <a:r>
              <a:rPr lang="en-US" baseline="0" dirty="0"/>
              <a:t>	Gateway can be used as repeater</a:t>
            </a:r>
          </a:p>
          <a:p>
            <a:endParaRPr lang="en-US" baseline="0" dirty="0"/>
          </a:p>
          <a:p>
            <a:r>
              <a:rPr lang="en-US" baseline="0" dirty="0"/>
              <a:t>Multi-Hop </a:t>
            </a:r>
            <a:r>
              <a:rPr lang="en-US" baseline="0" dirty="0" err="1"/>
              <a:t>Netwoks</a:t>
            </a:r>
            <a:endParaRPr lang="en-US" baseline="0" dirty="0"/>
          </a:p>
          <a:p>
            <a:r>
              <a:rPr lang="en-US" baseline="0" dirty="0"/>
              <a:t>	Tree Topology</a:t>
            </a:r>
          </a:p>
          <a:p>
            <a:r>
              <a:rPr lang="en-US" baseline="0" dirty="0"/>
              <a:t>	Master communicates to slaves</a:t>
            </a:r>
          </a:p>
          <a:p>
            <a:r>
              <a:rPr lang="en-US" baseline="0" dirty="0"/>
              <a:t>	Able to use repeaters</a:t>
            </a:r>
          </a:p>
          <a:p>
            <a:r>
              <a:rPr lang="en-US" baseline="0" dirty="0"/>
              <a:t>	</a:t>
            </a:r>
            <a:endParaRPr lang="en-US" dirty="0"/>
          </a:p>
        </p:txBody>
      </p:sp>
      <p:sp>
        <p:nvSpPr>
          <p:cNvPr id="4" name="Slide Number Placeholder 3"/>
          <p:cNvSpPr>
            <a:spLocks noGrp="1"/>
          </p:cNvSpPr>
          <p:nvPr>
            <p:ph type="sldNum" sz="quarter" idx="10"/>
          </p:nvPr>
        </p:nvSpPr>
        <p:spPr/>
        <p:txBody>
          <a:bodyPr/>
          <a:lstStyle/>
          <a:p>
            <a:fld id="{C48A6F73-8E91-42DB-8103-641DC29C332C}" type="slidenum">
              <a:rPr lang="en-US" smtClean="0"/>
              <a:t>7</a:t>
            </a:fld>
            <a:endParaRPr lang="en-US"/>
          </a:p>
        </p:txBody>
      </p:sp>
    </p:spTree>
    <p:extLst>
      <p:ext uri="{BB962C8B-B14F-4D97-AF65-F5344CB8AC3E}">
        <p14:creationId xmlns:p14="http://schemas.microsoft.com/office/powerpoint/2010/main" val="3288274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1E0EE7E-E5AD-4C36-A83D-0A9F420BDC6B}" type="slidenum">
              <a:rPr lang="en-US" smtClean="0"/>
              <a:pPr>
                <a:defRPr/>
              </a:pPr>
              <a:t>25</a:t>
            </a:fld>
            <a:endParaRPr lang="en-US" dirty="0"/>
          </a:p>
        </p:txBody>
      </p:sp>
    </p:spTree>
    <p:extLst>
      <p:ext uri="{BB962C8B-B14F-4D97-AF65-F5344CB8AC3E}">
        <p14:creationId xmlns:p14="http://schemas.microsoft.com/office/powerpoint/2010/main" val="127952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EE88E-5FD1-4795-BA2A-70FDA50030DB}" type="slidenum">
              <a:rPr lang="en-US" smtClean="0"/>
              <a:t>35</a:t>
            </a:fld>
            <a:endParaRPr lang="en-US" dirty="0"/>
          </a:p>
        </p:txBody>
      </p:sp>
    </p:spTree>
    <p:extLst>
      <p:ext uri="{BB962C8B-B14F-4D97-AF65-F5344CB8AC3E}">
        <p14:creationId xmlns:p14="http://schemas.microsoft.com/office/powerpoint/2010/main" val="1399961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Conducting a site survey</a:t>
            </a:r>
            <a:r>
              <a:rPr lang="en-US" baseline="0" dirty="0"/>
              <a:t> with your customer is a powerful tool to demonstrate how strong the wireless signal is with Banner Wireless products.  It gives them confidence that our products will work well in their facility.  If the customer is considering a competitive product, it will give the customer an opportunity to see how much stronger the signal is with Banner Wireless products compared to the competitor.</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Sound analogy, whisper, yell, etc.</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a:defRPr/>
            </a:pPr>
            <a:fld id="{71E0EE7E-E5AD-4C36-A83D-0A9F420BDC6B}" type="slidenum">
              <a:rPr lang="en-US" smtClean="0"/>
              <a:pPr>
                <a:defRPr/>
              </a:pPr>
              <a:t>37</a:t>
            </a:fld>
            <a:endParaRPr lang="en-US" dirty="0"/>
          </a:p>
        </p:txBody>
      </p:sp>
    </p:spTree>
    <p:extLst>
      <p:ext uri="{BB962C8B-B14F-4D97-AF65-F5344CB8AC3E}">
        <p14:creationId xmlns:p14="http://schemas.microsoft.com/office/powerpoint/2010/main" val="2614078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E0EE7E-E5AD-4C36-A83D-0A9F420BDC6B}" type="slidenum">
              <a:rPr lang="en-US" smtClean="0"/>
              <a:pPr>
                <a:defRPr/>
              </a:pPr>
              <a:t>39</a:t>
            </a:fld>
            <a:endParaRPr lang="en-US" dirty="0"/>
          </a:p>
        </p:txBody>
      </p:sp>
    </p:spTree>
    <p:extLst>
      <p:ext uri="{BB962C8B-B14F-4D97-AF65-F5344CB8AC3E}">
        <p14:creationId xmlns:p14="http://schemas.microsoft.com/office/powerpoint/2010/main" val="1580509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E0EE7E-E5AD-4C36-A83D-0A9F420BDC6B}" type="slidenum">
              <a:rPr lang="en-US" smtClean="0"/>
              <a:pPr>
                <a:defRPr/>
              </a:pPr>
              <a:t>40</a:t>
            </a:fld>
            <a:endParaRPr lang="en-US" dirty="0"/>
          </a:p>
        </p:txBody>
      </p:sp>
    </p:spTree>
    <p:extLst>
      <p:ext uri="{BB962C8B-B14F-4D97-AF65-F5344CB8AC3E}">
        <p14:creationId xmlns:p14="http://schemas.microsoft.com/office/powerpoint/2010/main" val="2994302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E0EE7E-E5AD-4C36-A83D-0A9F420BDC6B}" type="slidenum">
              <a:rPr lang="en-US" smtClean="0"/>
              <a:pPr>
                <a:defRPr/>
              </a:pPr>
              <a:t>41</a:t>
            </a:fld>
            <a:endParaRPr lang="en-US" dirty="0"/>
          </a:p>
        </p:txBody>
      </p:sp>
    </p:spTree>
    <p:extLst>
      <p:ext uri="{BB962C8B-B14F-4D97-AF65-F5344CB8AC3E}">
        <p14:creationId xmlns:p14="http://schemas.microsoft.com/office/powerpoint/2010/main" val="3490977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E0EE7E-E5AD-4C36-A83D-0A9F420BDC6B}" type="slidenum">
              <a:rPr lang="en-US" smtClean="0"/>
              <a:pPr>
                <a:defRPr/>
              </a:pPr>
              <a:t>42</a:t>
            </a:fld>
            <a:endParaRPr lang="en-US" dirty="0"/>
          </a:p>
        </p:txBody>
      </p:sp>
    </p:spTree>
    <p:extLst>
      <p:ext uri="{BB962C8B-B14F-4D97-AF65-F5344CB8AC3E}">
        <p14:creationId xmlns:p14="http://schemas.microsoft.com/office/powerpoint/2010/main" val="950921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E0EE7E-E5AD-4C36-A83D-0A9F420BDC6B}" type="slidenum">
              <a:rPr lang="en-US" smtClean="0"/>
              <a:pPr>
                <a:defRPr/>
              </a:pPr>
              <a:t>43</a:t>
            </a:fld>
            <a:endParaRPr lang="en-US" dirty="0"/>
          </a:p>
        </p:txBody>
      </p:sp>
    </p:spTree>
    <p:extLst>
      <p:ext uri="{BB962C8B-B14F-4D97-AF65-F5344CB8AC3E}">
        <p14:creationId xmlns:p14="http://schemas.microsoft.com/office/powerpoint/2010/main" val="2901574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1E0EE7E-E5AD-4C36-A83D-0A9F420BDC6B}" type="slidenum">
              <a:rPr lang="en-US" smtClean="0"/>
              <a:pPr>
                <a:defRPr/>
              </a:pPr>
              <a:t>9</a:t>
            </a:fld>
            <a:endParaRPr lang="en-US" dirty="0"/>
          </a:p>
        </p:txBody>
      </p:sp>
    </p:spTree>
    <p:extLst>
      <p:ext uri="{BB962C8B-B14F-4D97-AF65-F5344CB8AC3E}">
        <p14:creationId xmlns:p14="http://schemas.microsoft.com/office/powerpoint/2010/main" val="10221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DSSS: The DSSS encoder spreads the data across a broad range of frequencies using a mathematical key. The receiver uses the same key to decode the data. Although narrowband and DSSS transmissions use the same total power to send data, DSSS uses a lower power density (power/frequency), making it harder to detect. DSSS also sends redundant copies of the encoded data to ensure reception. Narrowband interference appears to the receiver as another narrowband transmission. When the total received signal is decoded, the wider band transmission (DSSS encoded data) is decoded back to its original narrowband format while the interference is decoded to a lower power density signal, thereby reducing its effects</a:t>
            </a:r>
          </a:p>
          <a:p>
            <a:endParaRPr lang="en-US" dirty="0"/>
          </a:p>
          <a:p>
            <a:r>
              <a:rPr lang="en-US" dirty="0"/>
              <a:t>FHSS: When using FHSS, the frequency spectrum is divided into channels. Data packets are split up and transmitted on these channels in a random pattern known only to the transmitter and receiver. Because collocated networks follow different random patterns͕ or hop code tables, multiple networks can operate in proximity without interfering. If interference is present on one channel, data transmission is blocked. The transmitter and receiver ‘hop’ to the next channel in the hop table and the transmitter resends the data packet. Frequency hopping technology works best for small data packets in high interference environments. Generally, FHSS can resist interference from spurious RF signals ten times better than DSSS.</a:t>
            </a:r>
          </a:p>
        </p:txBody>
      </p:sp>
      <p:sp>
        <p:nvSpPr>
          <p:cNvPr id="4" name="Slide Number Placeholder 3"/>
          <p:cNvSpPr>
            <a:spLocks noGrp="1"/>
          </p:cNvSpPr>
          <p:nvPr>
            <p:ph type="sldNum" sz="quarter" idx="5"/>
          </p:nvPr>
        </p:nvSpPr>
        <p:spPr/>
        <p:txBody>
          <a:bodyPr/>
          <a:lstStyle/>
          <a:p>
            <a:pPr>
              <a:defRPr/>
            </a:pPr>
            <a:fld id="{71E0EE7E-E5AD-4C36-A83D-0A9F420BDC6B}" type="slidenum">
              <a:rPr lang="en-US" smtClean="0"/>
              <a:pPr>
                <a:defRPr/>
              </a:pPr>
              <a:t>10</a:t>
            </a:fld>
            <a:endParaRPr lang="en-US" dirty="0"/>
          </a:p>
        </p:txBody>
      </p:sp>
    </p:spTree>
    <p:extLst>
      <p:ext uri="{BB962C8B-B14F-4D97-AF65-F5344CB8AC3E}">
        <p14:creationId xmlns:p14="http://schemas.microsoft.com/office/powerpoint/2010/main" val="694618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1E0EE7E-E5AD-4C36-A83D-0A9F420BDC6B}" type="slidenum">
              <a:rPr lang="en-US" smtClean="0"/>
              <a:pPr>
                <a:defRPr/>
              </a:pPr>
              <a:t>11</a:t>
            </a:fld>
            <a:endParaRPr lang="en-US" dirty="0"/>
          </a:p>
        </p:txBody>
      </p:sp>
    </p:spTree>
    <p:extLst>
      <p:ext uri="{BB962C8B-B14F-4D97-AF65-F5344CB8AC3E}">
        <p14:creationId xmlns:p14="http://schemas.microsoft.com/office/powerpoint/2010/main" val="2494147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***push registers are exception</a:t>
            </a:r>
          </a:p>
          <a:p>
            <a:endParaRPr lang="en-US" dirty="0"/>
          </a:p>
        </p:txBody>
      </p:sp>
      <p:sp>
        <p:nvSpPr>
          <p:cNvPr id="4" name="Slide Number Placeholder 3"/>
          <p:cNvSpPr>
            <a:spLocks noGrp="1"/>
          </p:cNvSpPr>
          <p:nvPr>
            <p:ph type="sldNum" sz="quarter" idx="5"/>
          </p:nvPr>
        </p:nvSpPr>
        <p:spPr/>
        <p:txBody>
          <a:bodyPr/>
          <a:lstStyle/>
          <a:p>
            <a:pPr>
              <a:defRPr/>
            </a:pPr>
            <a:fld id="{71E0EE7E-E5AD-4C36-A83D-0A9F420BDC6B}" type="slidenum">
              <a:rPr lang="en-US" smtClean="0"/>
              <a:pPr>
                <a:defRPr/>
              </a:pPr>
              <a:t>13</a:t>
            </a:fld>
            <a:endParaRPr lang="en-US" dirty="0"/>
          </a:p>
        </p:txBody>
      </p:sp>
    </p:spTree>
    <p:extLst>
      <p:ext uri="{BB962C8B-B14F-4D97-AF65-F5344CB8AC3E}">
        <p14:creationId xmlns:p14="http://schemas.microsoft.com/office/powerpoint/2010/main" val="1768746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Frequency hopping</a:t>
            </a:r>
          </a:p>
          <a:p>
            <a:r>
              <a:rPr lang="en-US" dirty="0"/>
              <a:t>	Frequency</a:t>
            </a:r>
            <a:r>
              <a:rPr lang="en-US" baseline="0" dirty="0"/>
              <a:t> hopping between 27 different frequencies within a small band and random pattern</a:t>
            </a:r>
          </a:p>
          <a:p>
            <a:r>
              <a:rPr lang="en-US" baseline="0" dirty="0"/>
              <a:t>Network Isolation</a:t>
            </a:r>
          </a:p>
          <a:p>
            <a:r>
              <a:rPr lang="en-US" baseline="0" dirty="0"/>
              <a:t>	Isolated from other wireless networks in the area</a:t>
            </a:r>
          </a:p>
          <a:p>
            <a:r>
              <a:rPr lang="en-US" baseline="0" dirty="0"/>
              <a:t>Proprietary Protocol</a:t>
            </a:r>
          </a:p>
          <a:p>
            <a:r>
              <a:rPr lang="en-US" baseline="0" dirty="0"/>
              <a:t>	Difficult to interpret/decipher the information received</a:t>
            </a:r>
          </a:p>
          <a:p>
            <a:r>
              <a:rPr lang="en-US" baseline="0" dirty="0"/>
              <a:t>Low Value Target</a:t>
            </a:r>
          </a:p>
          <a:p>
            <a:r>
              <a:rPr lang="en-US" baseline="0" dirty="0"/>
              <a:t>	In rare case where data may be intercepted and viewed, the data is only generic sensor data with no context provided.</a:t>
            </a:r>
          </a:p>
          <a:p>
            <a:r>
              <a:rPr lang="en-US" baseline="0" dirty="0"/>
              <a:t>Inability to route malicious TCP/IP packets</a:t>
            </a:r>
          </a:p>
          <a:p>
            <a:r>
              <a:rPr lang="en-US" baseline="0" dirty="0"/>
              <a:t>	Only transmitting I/O and not </a:t>
            </a:r>
            <a:r>
              <a:rPr lang="en-US" baseline="0" dirty="0" err="1"/>
              <a:t>executables</a:t>
            </a:r>
            <a:r>
              <a:rPr lang="en-US" baseline="0" dirty="0"/>
              <a:t> or webpages.</a:t>
            </a:r>
          </a:p>
          <a:p>
            <a:r>
              <a:rPr lang="en-US" baseline="0" dirty="0"/>
              <a:t>Tech Note available at BannerEngineering.com (see link above)</a:t>
            </a:r>
          </a:p>
          <a:p>
            <a:endParaRPr lang="en-US" baseline="0" dirty="0"/>
          </a:p>
          <a:p>
            <a:r>
              <a:rPr lang="en-US" dirty="0"/>
              <a:t>No login, no port access, no method of access through the wireless network</a:t>
            </a:r>
          </a:p>
          <a:p>
            <a:r>
              <a:rPr lang="en-US" dirty="0"/>
              <a:t>No operating system and no facilities to gain access to other connected devices</a:t>
            </a:r>
          </a:p>
          <a:p>
            <a:r>
              <a:rPr lang="en-US" dirty="0"/>
              <a:t>There is no way for a malicious file to enter your ethernet network through a Banner Sure Cross wireless system</a:t>
            </a:r>
          </a:p>
          <a:p>
            <a:endParaRPr lang="en-US" baseline="0" dirty="0"/>
          </a:p>
        </p:txBody>
      </p:sp>
      <p:sp>
        <p:nvSpPr>
          <p:cNvPr id="4" name="Slide Number Placeholder 3"/>
          <p:cNvSpPr>
            <a:spLocks noGrp="1"/>
          </p:cNvSpPr>
          <p:nvPr>
            <p:ph type="sldNum" sz="quarter" idx="10"/>
          </p:nvPr>
        </p:nvSpPr>
        <p:spPr/>
        <p:txBody>
          <a:bodyPr/>
          <a:lstStyle/>
          <a:p>
            <a:fld id="{C48A6F73-8E91-42DB-8103-641DC29C332C}" type="slidenum">
              <a:rPr lang="en-US" smtClean="0"/>
              <a:t>15</a:t>
            </a:fld>
            <a:endParaRPr lang="en-US"/>
          </a:p>
        </p:txBody>
      </p:sp>
    </p:spTree>
    <p:extLst>
      <p:ext uri="{BB962C8B-B14F-4D97-AF65-F5344CB8AC3E}">
        <p14:creationId xmlns:p14="http://schemas.microsoft.com/office/powerpoint/2010/main" val="3591358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Networks use multiple frequency channels, coding algorithms, timing, and signal transformation algorithms to provide reliable wireless connections even in noisy environments.</a:t>
            </a:r>
          </a:p>
          <a:p>
            <a:r>
              <a:rPr lang="en-US" dirty="0"/>
              <a:t>Based on military developments that resist jamming and interception.</a:t>
            </a:r>
          </a:p>
          <a:p>
            <a:r>
              <a:rPr lang="en-US" dirty="0"/>
              <a:t>All products used in the 2.4 GHz band need to be certified. So on a basic level, all 2.4 GHz devices are designed to work together and reliably communicate in the presence of other devices.</a:t>
            </a:r>
          </a:p>
          <a:p>
            <a:endParaRPr lang="en-US" dirty="0"/>
          </a:p>
          <a:p>
            <a:r>
              <a:rPr lang="en-US" sz="1200" b="1" i="0" u="none" strike="noStrike" kern="1200" baseline="0" dirty="0">
                <a:solidFill>
                  <a:schemeClr val="tx1"/>
                </a:solidFill>
                <a:latin typeface="+mn-lt"/>
                <a:ea typeface="+mn-ea"/>
                <a:cs typeface="+mn-cs"/>
              </a:rPr>
              <a:t>A radio can only interfere when it’s transmitting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The low data rates and narrow frequency band of the Banner wireless make it almost silent to the 802.11b</a:t>
            </a:r>
          </a:p>
          <a:p>
            <a:endParaRPr lang="en-US" dirty="0"/>
          </a:p>
        </p:txBody>
      </p:sp>
      <p:sp>
        <p:nvSpPr>
          <p:cNvPr id="4" name="Slide Number Placeholder 3"/>
          <p:cNvSpPr>
            <a:spLocks noGrp="1"/>
          </p:cNvSpPr>
          <p:nvPr>
            <p:ph type="sldNum" sz="quarter" idx="5"/>
          </p:nvPr>
        </p:nvSpPr>
        <p:spPr/>
        <p:txBody>
          <a:bodyPr/>
          <a:lstStyle/>
          <a:p>
            <a:pPr>
              <a:defRPr/>
            </a:pPr>
            <a:fld id="{71E0EE7E-E5AD-4C36-A83D-0A9F420BDC6B}" type="slidenum">
              <a:rPr lang="en-US" smtClean="0"/>
              <a:pPr>
                <a:defRPr/>
              </a:pPr>
              <a:t>16</a:t>
            </a:fld>
            <a:endParaRPr lang="en-US" dirty="0"/>
          </a:p>
        </p:txBody>
      </p:sp>
    </p:spTree>
    <p:extLst>
      <p:ext uri="{BB962C8B-B14F-4D97-AF65-F5344CB8AC3E}">
        <p14:creationId xmlns:p14="http://schemas.microsoft.com/office/powerpoint/2010/main" val="3723720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71E0EE7E-E5AD-4C36-A83D-0A9F420BDC6B}" type="slidenum">
              <a:rPr lang="en-US" smtClean="0"/>
              <a:pPr>
                <a:defRPr/>
              </a:pPr>
              <a:t>17</a:t>
            </a:fld>
            <a:endParaRPr lang="en-US" dirty="0"/>
          </a:p>
        </p:txBody>
      </p:sp>
    </p:spTree>
    <p:extLst>
      <p:ext uri="{BB962C8B-B14F-4D97-AF65-F5344CB8AC3E}">
        <p14:creationId xmlns:p14="http://schemas.microsoft.com/office/powerpoint/2010/main" val="4121260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WiFi</a:t>
            </a:r>
            <a:r>
              <a:rPr lang="en-US" dirty="0"/>
              <a:t> antennas are typically rated in </a:t>
            </a:r>
            <a:r>
              <a:rPr lang="en-US" dirty="0" err="1"/>
              <a:t>dBi</a:t>
            </a:r>
            <a:r>
              <a:rPr lang="en-US" dirty="0"/>
              <a:t>. </a:t>
            </a:r>
          </a:p>
          <a:p>
            <a:pPr lvl="1"/>
            <a:r>
              <a:rPr lang="en-US" dirty="0" err="1"/>
              <a:t>dBi</a:t>
            </a:r>
            <a:r>
              <a:rPr lang="en-US" dirty="0"/>
              <a:t> is a HIGHER value (marketing folks like higher numbers) </a:t>
            </a:r>
          </a:p>
          <a:p>
            <a:pPr lvl="1"/>
            <a:r>
              <a:rPr lang="en-US" dirty="0"/>
              <a:t>Conventional radio (Public safety) tend to use a </a:t>
            </a:r>
            <a:r>
              <a:rPr lang="en-US" dirty="0" err="1"/>
              <a:t>dBd</a:t>
            </a:r>
            <a:r>
              <a:rPr lang="en-US" dirty="0"/>
              <a:t> rating. </a:t>
            </a:r>
          </a:p>
          <a:p>
            <a:pPr lvl="1"/>
            <a:r>
              <a:rPr lang="en-US" dirty="0"/>
              <a:t>To convert </a:t>
            </a:r>
            <a:r>
              <a:rPr lang="en-US" dirty="0" err="1"/>
              <a:t>dBd</a:t>
            </a:r>
            <a:r>
              <a:rPr lang="en-US" dirty="0"/>
              <a:t> to </a:t>
            </a:r>
            <a:r>
              <a:rPr lang="en-US" dirty="0" err="1"/>
              <a:t>dBi</a:t>
            </a:r>
            <a:r>
              <a:rPr lang="en-US" dirty="0"/>
              <a:t>, add 2.14 so a 3 </a:t>
            </a:r>
            <a:r>
              <a:rPr lang="en-US" dirty="0" err="1"/>
              <a:t>dBd</a:t>
            </a:r>
            <a:r>
              <a:rPr lang="en-US" dirty="0"/>
              <a:t> = 5.14 </a:t>
            </a:r>
            <a:r>
              <a:rPr lang="en-US" dirty="0" err="1"/>
              <a:t>dBi</a:t>
            </a:r>
            <a:r>
              <a:rPr lang="en-US" dirty="0"/>
              <a:t> </a:t>
            </a:r>
          </a:p>
        </p:txBody>
      </p:sp>
      <p:sp>
        <p:nvSpPr>
          <p:cNvPr id="4" name="Slide Number Placeholder 3"/>
          <p:cNvSpPr>
            <a:spLocks noGrp="1"/>
          </p:cNvSpPr>
          <p:nvPr>
            <p:ph type="sldNum" sz="quarter" idx="5"/>
          </p:nvPr>
        </p:nvSpPr>
        <p:spPr/>
        <p:txBody>
          <a:bodyPr/>
          <a:lstStyle/>
          <a:p>
            <a:pPr>
              <a:defRPr/>
            </a:pPr>
            <a:fld id="{71E0EE7E-E5AD-4C36-A83D-0A9F420BDC6B}" type="slidenum">
              <a:rPr lang="en-US" smtClean="0"/>
              <a:pPr>
                <a:defRPr/>
              </a:pPr>
              <a:t>21</a:t>
            </a:fld>
            <a:endParaRPr lang="en-US" dirty="0"/>
          </a:p>
        </p:txBody>
      </p:sp>
    </p:spTree>
    <p:extLst>
      <p:ext uri="{BB962C8B-B14F-4D97-AF65-F5344CB8AC3E}">
        <p14:creationId xmlns:p14="http://schemas.microsoft.com/office/powerpoint/2010/main" val="1265347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 slide">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F246088-2FE3-46CE-8D81-E8527811082D}"/>
              </a:ext>
            </a:extLst>
          </p:cNvPr>
          <p:cNvGrpSpPr/>
          <p:nvPr userDrawn="1"/>
        </p:nvGrpSpPr>
        <p:grpSpPr>
          <a:xfrm>
            <a:off x="5296814" y="1217861"/>
            <a:ext cx="7411832" cy="5640139"/>
            <a:chOff x="5296814" y="1217861"/>
            <a:chExt cx="7411832" cy="5640139"/>
          </a:xfrm>
        </p:grpSpPr>
        <p:sp>
          <p:nvSpPr>
            <p:cNvPr id="3" name="Right Triangle 2">
              <a:extLst>
                <a:ext uri="{FF2B5EF4-FFF2-40B4-BE49-F238E27FC236}">
                  <a16:creationId xmlns:a16="http://schemas.microsoft.com/office/drawing/2014/main" id="{F1926D86-823C-4038-9FC3-B534EFA364A9}"/>
                </a:ext>
              </a:extLst>
            </p:cNvPr>
            <p:cNvSpPr/>
            <p:nvPr userDrawn="1"/>
          </p:nvSpPr>
          <p:spPr>
            <a:xfrm flipH="1">
              <a:off x="6877050" y="3124666"/>
              <a:ext cx="5314950" cy="3733334"/>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9" name="Rectangle 8">
              <a:extLst>
                <a:ext uri="{FF2B5EF4-FFF2-40B4-BE49-F238E27FC236}">
                  <a16:creationId xmlns:a16="http://schemas.microsoft.com/office/drawing/2014/main" id="{4B01A26A-E49E-4E99-BFF7-27C2ADB93E39}"/>
                </a:ext>
              </a:extLst>
            </p:cNvPr>
            <p:cNvSpPr/>
            <p:nvPr userDrawn="1"/>
          </p:nvSpPr>
          <p:spPr>
            <a:xfrm rot="19433851">
              <a:off x="8669360" y="3890878"/>
              <a:ext cx="4039286" cy="465707"/>
            </a:xfrm>
            <a:prstGeom prst="rect">
              <a:avLst/>
            </a:prstGeom>
            <a:solidFill>
              <a:srgbClr val="FF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4BE65A3-B359-44B6-81B7-A8E7C4023C17}"/>
                </a:ext>
              </a:extLst>
            </p:cNvPr>
            <p:cNvSpPr/>
            <p:nvPr userDrawn="1"/>
          </p:nvSpPr>
          <p:spPr>
            <a:xfrm rot="19433851">
              <a:off x="11233244" y="1217861"/>
              <a:ext cx="1237228" cy="465707"/>
            </a:xfrm>
            <a:prstGeom prst="rect">
              <a:avLst/>
            </a:prstGeom>
            <a:solidFill>
              <a:srgbClr val="FF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1B6A3C-3830-46A7-96D4-35577A8759CB}"/>
                </a:ext>
              </a:extLst>
            </p:cNvPr>
            <p:cNvSpPr/>
            <p:nvPr userDrawn="1"/>
          </p:nvSpPr>
          <p:spPr>
            <a:xfrm rot="19433851">
              <a:off x="10639456" y="2649748"/>
              <a:ext cx="1944968" cy="46570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ln>
                  <a:noFill/>
                </a:ln>
              </a:endParaRPr>
            </a:p>
          </p:txBody>
        </p:sp>
        <p:sp>
          <p:nvSpPr>
            <p:cNvPr id="14" name="Rectangle 13">
              <a:extLst>
                <a:ext uri="{FF2B5EF4-FFF2-40B4-BE49-F238E27FC236}">
                  <a16:creationId xmlns:a16="http://schemas.microsoft.com/office/drawing/2014/main" id="{A2676A0F-F726-40BB-B131-7BD110ABB76D}"/>
                </a:ext>
              </a:extLst>
            </p:cNvPr>
            <p:cNvSpPr/>
            <p:nvPr userDrawn="1"/>
          </p:nvSpPr>
          <p:spPr>
            <a:xfrm rot="19433851">
              <a:off x="5296814" y="5701631"/>
              <a:ext cx="3776638" cy="46570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ln>
                  <a:noFill/>
                </a:ln>
              </a:endParaRPr>
            </a:p>
          </p:txBody>
        </p:sp>
      </p:grpSp>
      <p:pic>
        <p:nvPicPr>
          <p:cNvPr id="11" name="Picture 10">
            <a:extLst>
              <a:ext uri="{FF2B5EF4-FFF2-40B4-BE49-F238E27FC236}">
                <a16:creationId xmlns:a16="http://schemas.microsoft.com/office/drawing/2014/main" id="{EB4EB57C-CEA9-427C-870A-14A4065E72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7843" y="5869507"/>
            <a:ext cx="2364347" cy="51301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fographic with log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6C0889-2D69-42AB-9CCE-08E9B0D6ED87}"/>
              </a:ext>
            </a:extLst>
          </p:cNvPr>
          <p:cNvSpPr/>
          <p:nvPr userDrawn="1"/>
        </p:nvSpPr>
        <p:spPr>
          <a:xfrm>
            <a:off x="0" y="0"/>
            <a:ext cx="12192000" cy="1352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DE3DAD0-752D-429F-B677-0252B4740B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1865" y="6417136"/>
            <a:ext cx="1371806" cy="29765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fographic without log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6C0889-2D69-42AB-9CCE-08E9B0D6ED87}"/>
              </a:ext>
            </a:extLst>
          </p:cNvPr>
          <p:cNvSpPr/>
          <p:nvPr userDrawn="1"/>
        </p:nvSpPr>
        <p:spPr>
          <a:xfrm>
            <a:off x="0" y="0"/>
            <a:ext cx="12192000" cy="1352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5343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nd Bullet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19226" y="1299411"/>
            <a:ext cx="8696326" cy="868362"/>
          </a:xfrm>
          <a:prstGeom prst="rect">
            <a:avLst/>
          </a:prstGeom>
        </p:spPr>
        <p:txBody>
          <a:bodyPr anchor="b"/>
          <a:lstStyle>
            <a:lvl1pPr marL="0" indent="0">
              <a:buNone/>
              <a:defRPr sz="2200" b="1">
                <a:solidFill>
                  <a:srgbClr val="33333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19226" y="2205789"/>
            <a:ext cx="8696326" cy="4423611"/>
          </a:xfrm>
          <a:prstGeom prst="rect">
            <a:avLst/>
          </a:prstGeom>
        </p:spPr>
        <p:txBody>
          <a:bodyPr>
            <a:normAutofit/>
          </a:bodyPr>
          <a:lstStyle>
            <a:lvl1pPr>
              <a:spcBef>
                <a:spcPts val="1000"/>
              </a:spcBef>
              <a:buSzPct val="110000"/>
              <a:buFont typeface="Arial" pitchFamily="34" charset="0"/>
              <a:buChar char="■"/>
              <a:defRPr sz="2200">
                <a:solidFill>
                  <a:srgbClr val="333333"/>
                </a:solidFill>
              </a:defRPr>
            </a:lvl1pPr>
            <a:lvl2pPr marL="631825" indent="-292100">
              <a:spcBef>
                <a:spcPts val="1000"/>
              </a:spcBef>
              <a:defRPr sz="2200">
                <a:solidFill>
                  <a:srgbClr val="333333"/>
                </a:solidFill>
              </a:defRPr>
            </a:lvl2pPr>
            <a:lvl3pPr marL="914400" indent="-282575">
              <a:spcBef>
                <a:spcPts val="1000"/>
              </a:spcBef>
              <a:defRPr sz="2200">
                <a:solidFill>
                  <a:srgbClr val="333333"/>
                </a:solidFill>
              </a:defRPr>
            </a:lvl3pPr>
            <a:lvl4pPr marL="1254125" indent="-339725">
              <a:spcBef>
                <a:spcPts val="1000"/>
              </a:spcBef>
              <a:defRPr sz="2200">
                <a:solidFill>
                  <a:srgbClr val="333333"/>
                </a:solidFill>
              </a:defRPr>
            </a:lvl4pPr>
            <a:lvl5pPr marL="1604963" indent="-350838">
              <a:spcBef>
                <a:spcPts val="1000"/>
              </a:spcBef>
              <a:defRPr sz="2200">
                <a:solidFill>
                  <a:srgbClr val="333333"/>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8">
            <a:extLst>
              <a:ext uri="{FF2B5EF4-FFF2-40B4-BE49-F238E27FC236}">
                <a16:creationId xmlns:a16="http://schemas.microsoft.com/office/drawing/2014/main" id="{14292FEF-6D71-4559-90FD-C5126E13E503}"/>
              </a:ext>
            </a:extLst>
          </p:cNvPr>
          <p:cNvSpPr>
            <a:spLocks noGrp="1"/>
          </p:cNvSpPr>
          <p:nvPr>
            <p:ph type="title"/>
          </p:nvPr>
        </p:nvSpPr>
        <p:spPr>
          <a:xfrm>
            <a:off x="1304925" y="0"/>
            <a:ext cx="8696326" cy="1099335"/>
          </a:xfrm>
          <a:prstGeom prst="rect">
            <a:avLst/>
          </a:prstGeom>
        </p:spPr>
        <p:txBody>
          <a:bodyPr anchor="ctr"/>
          <a:lstStyle>
            <a:lvl1pPr marL="0" indent="0">
              <a:defRPr lang="en-US" sz="3200" kern="1200" dirty="0">
                <a:solidFill>
                  <a:srgbClr val="333333"/>
                </a:solidFill>
                <a:latin typeface="Calibri" panose="020F0502020204030204" pitchFamily="34" charset="0"/>
                <a:ea typeface="+mn-ea"/>
                <a:cs typeface="Arial" pitchFamily="34" charset="0"/>
              </a:defRPr>
            </a:lvl1pPr>
          </a:lstStyle>
          <a:p>
            <a:r>
              <a:rPr lang="en-US" dirty="0"/>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38BF9A05-42EA-4CF8-8FBA-940670046392}"/>
              </a:ext>
            </a:extLst>
          </p:cNvPr>
          <p:cNvSpPr>
            <a:spLocks noGrp="1"/>
          </p:cNvSpPr>
          <p:nvPr>
            <p:ph sz="half" idx="2"/>
          </p:nvPr>
        </p:nvSpPr>
        <p:spPr>
          <a:xfrm>
            <a:off x="1304926" y="1752722"/>
            <a:ext cx="8696326" cy="4423611"/>
          </a:xfrm>
          <a:prstGeom prst="rect">
            <a:avLst/>
          </a:prstGeom>
        </p:spPr>
        <p:txBody>
          <a:bodyPr>
            <a:normAutofit/>
          </a:bodyPr>
          <a:lstStyle>
            <a:lvl1pPr>
              <a:spcBef>
                <a:spcPts val="1000"/>
              </a:spcBef>
              <a:buSzPct val="110000"/>
              <a:buFont typeface="Arial" pitchFamily="34" charset="0"/>
              <a:buChar char="■"/>
              <a:defRPr sz="2200">
                <a:solidFill>
                  <a:srgbClr val="333333"/>
                </a:solidFill>
              </a:defRPr>
            </a:lvl1pPr>
            <a:lvl2pPr marL="631825" indent="-292100">
              <a:spcBef>
                <a:spcPts val="1000"/>
              </a:spcBef>
              <a:defRPr sz="2200">
                <a:solidFill>
                  <a:srgbClr val="333333"/>
                </a:solidFill>
              </a:defRPr>
            </a:lvl2pPr>
            <a:lvl3pPr marL="914400" indent="-282575">
              <a:spcBef>
                <a:spcPts val="1000"/>
              </a:spcBef>
              <a:defRPr sz="2200">
                <a:solidFill>
                  <a:srgbClr val="333333"/>
                </a:solidFill>
              </a:defRPr>
            </a:lvl3pPr>
            <a:lvl4pPr marL="1254125" indent="-339725">
              <a:spcBef>
                <a:spcPts val="1000"/>
              </a:spcBef>
              <a:defRPr sz="2200">
                <a:solidFill>
                  <a:srgbClr val="333333"/>
                </a:solidFill>
              </a:defRPr>
            </a:lvl4pPr>
            <a:lvl5pPr marL="1604963" indent="-350838">
              <a:spcBef>
                <a:spcPts val="1000"/>
              </a:spcBef>
              <a:defRPr sz="2200">
                <a:solidFill>
                  <a:srgbClr val="333333"/>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8">
            <a:extLst>
              <a:ext uri="{FF2B5EF4-FFF2-40B4-BE49-F238E27FC236}">
                <a16:creationId xmlns:a16="http://schemas.microsoft.com/office/drawing/2014/main" id="{BE35965B-556F-40CD-B788-46C2FD5032BE}"/>
              </a:ext>
            </a:extLst>
          </p:cNvPr>
          <p:cNvSpPr>
            <a:spLocks noGrp="1"/>
          </p:cNvSpPr>
          <p:nvPr>
            <p:ph type="title"/>
          </p:nvPr>
        </p:nvSpPr>
        <p:spPr>
          <a:xfrm>
            <a:off x="1304925" y="0"/>
            <a:ext cx="8696326" cy="1099335"/>
          </a:xfrm>
          <a:prstGeom prst="rect">
            <a:avLst/>
          </a:prstGeom>
        </p:spPr>
        <p:txBody>
          <a:bodyPr anchor="ctr"/>
          <a:lstStyle>
            <a:lvl1pPr marL="0" indent="0">
              <a:defRPr lang="en-US" sz="3200" kern="1200" dirty="0">
                <a:solidFill>
                  <a:srgbClr val="333333"/>
                </a:solidFill>
                <a:latin typeface="Calibri" panose="020F0502020204030204" pitchFamily="34" charset="0"/>
                <a:ea typeface="+mn-ea"/>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2128211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Comparison Subtitle and Bullets">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C83E2764-8978-4126-B24E-9C919E24299C}"/>
              </a:ext>
            </a:extLst>
          </p:cNvPr>
          <p:cNvSpPr>
            <a:spLocks noGrp="1"/>
          </p:cNvSpPr>
          <p:nvPr>
            <p:ph type="body" idx="1"/>
          </p:nvPr>
        </p:nvSpPr>
        <p:spPr>
          <a:xfrm>
            <a:off x="1304925" y="1299411"/>
            <a:ext cx="4691593" cy="868362"/>
          </a:xfrm>
          <a:prstGeom prst="rect">
            <a:avLst/>
          </a:prstGeom>
        </p:spPr>
        <p:txBody>
          <a:bodyPr anchor="b"/>
          <a:lstStyle>
            <a:lvl1pPr marL="0" indent="0">
              <a:buNone/>
              <a:defRPr sz="2200" b="1">
                <a:solidFill>
                  <a:srgbClr val="33333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DE37A208-6BAC-4675-A270-CD30C6BF380D}"/>
              </a:ext>
            </a:extLst>
          </p:cNvPr>
          <p:cNvSpPr>
            <a:spLocks noGrp="1"/>
          </p:cNvSpPr>
          <p:nvPr>
            <p:ph sz="half" idx="2"/>
          </p:nvPr>
        </p:nvSpPr>
        <p:spPr>
          <a:xfrm>
            <a:off x="1304925" y="2205789"/>
            <a:ext cx="4691593" cy="4423611"/>
          </a:xfrm>
          <a:prstGeom prst="rect">
            <a:avLst/>
          </a:prstGeom>
        </p:spPr>
        <p:txBody>
          <a:bodyPr>
            <a:normAutofit/>
          </a:bodyPr>
          <a:lstStyle>
            <a:lvl1pPr>
              <a:spcBef>
                <a:spcPts val="1000"/>
              </a:spcBef>
              <a:buSzPct val="110000"/>
              <a:buFont typeface="Arial" pitchFamily="34" charset="0"/>
              <a:buChar char="■"/>
              <a:defRPr sz="2200">
                <a:solidFill>
                  <a:srgbClr val="333333"/>
                </a:solidFill>
              </a:defRPr>
            </a:lvl1pPr>
            <a:lvl2pPr marL="631825" indent="-292100">
              <a:spcBef>
                <a:spcPts val="1000"/>
              </a:spcBef>
              <a:defRPr sz="2200">
                <a:solidFill>
                  <a:srgbClr val="333333"/>
                </a:solidFill>
              </a:defRPr>
            </a:lvl2pPr>
            <a:lvl3pPr marL="914400" indent="-282575">
              <a:spcBef>
                <a:spcPts val="1000"/>
              </a:spcBef>
              <a:defRPr sz="2200">
                <a:solidFill>
                  <a:srgbClr val="333333"/>
                </a:solidFill>
              </a:defRPr>
            </a:lvl3pPr>
            <a:lvl4pPr marL="1254125" indent="-339725">
              <a:spcBef>
                <a:spcPts val="1000"/>
              </a:spcBef>
              <a:defRPr sz="2200">
                <a:solidFill>
                  <a:srgbClr val="333333"/>
                </a:solidFill>
              </a:defRPr>
            </a:lvl4pPr>
            <a:lvl5pPr marL="1604963" indent="-350838">
              <a:spcBef>
                <a:spcPts val="1000"/>
              </a:spcBef>
              <a:defRPr sz="2200">
                <a:solidFill>
                  <a:srgbClr val="333333"/>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F55C7C56-2849-43E1-96E9-AEB8831A8C0B}"/>
              </a:ext>
            </a:extLst>
          </p:cNvPr>
          <p:cNvSpPr>
            <a:spLocks noGrp="1"/>
          </p:cNvSpPr>
          <p:nvPr>
            <p:ph type="body" sz="quarter" idx="3"/>
          </p:nvPr>
        </p:nvSpPr>
        <p:spPr>
          <a:xfrm>
            <a:off x="6193367" y="1299411"/>
            <a:ext cx="4691593" cy="868362"/>
          </a:xfrm>
          <a:prstGeom prst="rect">
            <a:avLst/>
          </a:prstGeom>
        </p:spPr>
        <p:txBody>
          <a:bodyPr anchor="b"/>
          <a:lstStyle>
            <a:lvl1pPr marL="0" indent="0">
              <a:buNone/>
              <a:defRPr sz="2200" b="1">
                <a:solidFill>
                  <a:srgbClr val="33333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5">
            <a:extLst>
              <a:ext uri="{FF2B5EF4-FFF2-40B4-BE49-F238E27FC236}">
                <a16:creationId xmlns:a16="http://schemas.microsoft.com/office/drawing/2014/main" id="{6457D99E-20AC-4CEC-9014-0619FC875C84}"/>
              </a:ext>
            </a:extLst>
          </p:cNvPr>
          <p:cNvSpPr>
            <a:spLocks noGrp="1"/>
          </p:cNvSpPr>
          <p:nvPr>
            <p:ph sz="quarter" idx="4"/>
          </p:nvPr>
        </p:nvSpPr>
        <p:spPr>
          <a:xfrm>
            <a:off x="6193367" y="2205789"/>
            <a:ext cx="4691593" cy="4423611"/>
          </a:xfrm>
          <a:prstGeom prst="rect">
            <a:avLst/>
          </a:prstGeom>
        </p:spPr>
        <p:txBody>
          <a:bodyPr>
            <a:normAutofit/>
          </a:bodyPr>
          <a:lstStyle>
            <a:lvl1pPr>
              <a:spcBef>
                <a:spcPts val="1000"/>
              </a:spcBef>
              <a:buSzPct val="110000"/>
              <a:buFont typeface="Arial" pitchFamily="34" charset="0"/>
              <a:buChar char="■"/>
              <a:defRPr sz="2200">
                <a:solidFill>
                  <a:srgbClr val="333333"/>
                </a:solidFill>
              </a:defRPr>
            </a:lvl1pPr>
            <a:lvl2pPr marL="690563" indent="-350838">
              <a:spcBef>
                <a:spcPts val="1000"/>
              </a:spcBef>
              <a:defRPr sz="2200">
                <a:solidFill>
                  <a:srgbClr val="333333"/>
                </a:solidFill>
              </a:defRPr>
            </a:lvl2pPr>
            <a:lvl3pPr marL="973138" indent="-282575">
              <a:spcBef>
                <a:spcPts val="1000"/>
              </a:spcBef>
              <a:defRPr sz="2200">
                <a:solidFill>
                  <a:srgbClr val="333333"/>
                </a:solidFill>
              </a:defRPr>
            </a:lvl3pPr>
            <a:lvl4pPr marL="1312863" indent="-339725">
              <a:spcBef>
                <a:spcPts val="1000"/>
              </a:spcBef>
              <a:defRPr sz="2200">
                <a:solidFill>
                  <a:srgbClr val="333333"/>
                </a:solidFill>
              </a:defRPr>
            </a:lvl4pPr>
            <a:lvl5pPr marL="1711325" indent="-339725">
              <a:spcBef>
                <a:spcPts val="1000"/>
              </a:spcBef>
              <a:defRPr sz="2200">
                <a:solidFill>
                  <a:srgbClr val="333333"/>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8">
            <a:extLst>
              <a:ext uri="{FF2B5EF4-FFF2-40B4-BE49-F238E27FC236}">
                <a16:creationId xmlns:a16="http://schemas.microsoft.com/office/drawing/2014/main" id="{CA98E112-A0BD-44E6-8A8A-3F420BACD791}"/>
              </a:ext>
            </a:extLst>
          </p:cNvPr>
          <p:cNvSpPr>
            <a:spLocks noGrp="1"/>
          </p:cNvSpPr>
          <p:nvPr>
            <p:ph type="title"/>
          </p:nvPr>
        </p:nvSpPr>
        <p:spPr>
          <a:xfrm>
            <a:off x="1304925" y="0"/>
            <a:ext cx="8696326" cy="1099335"/>
          </a:xfrm>
          <a:prstGeom prst="rect">
            <a:avLst/>
          </a:prstGeom>
        </p:spPr>
        <p:txBody>
          <a:bodyPr anchor="ctr"/>
          <a:lstStyle>
            <a:lvl1pPr marL="0" indent="0">
              <a:defRPr lang="en-US" sz="3200" kern="1200" dirty="0">
                <a:solidFill>
                  <a:srgbClr val="333333"/>
                </a:solidFill>
                <a:latin typeface="Calibri" panose="020F0502020204030204" pitchFamily="34" charset="0"/>
                <a:ea typeface="+mn-ea"/>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2414263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mparison Bullets">
    <p:spTree>
      <p:nvGrpSpPr>
        <p:cNvPr id="1" name=""/>
        <p:cNvGrpSpPr/>
        <p:nvPr/>
      </p:nvGrpSpPr>
      <p:grpSpPr>
        <a:xfrm>
          <a:off x="0" y="0"/>
          <a:ext cx="0" cy="0"/>
          <a:chOff x="0" y="0"/>
          <a:chExt cx="0" cy="0"/>
        </a:xfrm>
      </p:grpSpPr>
      <p:sp>
        <p:nvSpPr>
          <p:cNvPr id="10" name="Title 18">
            <a:extLst>
              <a:ext uri="{FF2B5EF4-FFF2-40B4-BE49-F238E27FC236}">
                <a16:creationId xmlns:a16="http://schemas.microsoft.com/office/drawing/2014/main" id="{F21890D8-EC97-4F15-B127-C035EB91A43C}"/>
              </a:ext>
            </a:extLst>
          </p:cNvPr>
          <p:cNvSpPr>
            <a:spLocks noGrp="1"/>
          </p:cNvSpPr>
          <p:nvPr>
            <p:ph type="title"/>
          </p:nvPr>
        </p:nvSpPr>
        <p:spPr>
          <a:xfrm>
            <a:off x="1304925" y="0"/>
            <a:ext cx="8696326" cy="1099335"/>
          </a:xfrm>
          <a:prstGeom prst="rect">
            <a:avLst/>
          </a:prstGeom>
        </p:spPr>
        <p:txBody>
          <a:bodyPr anchor="ctr"/>
          <a:lstStyle>
            <a:lvl1pPr marL="0" indent="0">
              <a:defRPr lang="en-US" sz="3200" kern="1200" dirty="0">
                <a:solidFill>
                  <a:srgbClr val="333333"/>
                </a:solidFill>
                <a:latin typeface="Calibri" panose="020F0502020204030204" pitchFamily="34" charset="0"/>
                <a:ea typeface="+mn-ea"/>
                <a:cs typeface="Arial" pitchFamily="34" charset="0"/>
              </a:defRPr>
            </a:lvl1pPr>
          </a:lstStyle>
          <a:p>
            <a:r>
              <a:rPr lang="en-US" dirty="0"/>
              <a:t>Click to edit Master title style</a:t>
            </a:r>
          </a:p>
        </p:txBody>
      </p:sp>
      <p:sp>
        <p:nvSpPr>
          <p:cNvPr id="11" name="Content Placeholder 3">
            <a:extLst>
              <a:ext uri="{FF2B5EF4-FFF2-40B4-BE49-F238E27FC236}">
                <a16:creationId xmlns:a16="http://schemas.microsoft.com/office/drawing/2014/main" id="{E99FB36C-AE8D-4B4F-BB21-9CF89DC93064}"/>
              </a:ext>
            </a:extLst>
          </p:cNvPr>
          <p:cNvSpPr>
            <a:spLocks noGrp="1"/>
          </p:cNvSpPr>
          <p:nvPr>
            <p:ph sz="half" idx="2"/>
          </p:nvPr>
        </p:nvSpPr>
        <p:spPr>
          <a:xfrm>
            <a:off x="1304925" y="1752595"/>
            <a:ext cx="4691593" cy="4423611"/>
          </a:xfrm>
          <a:prstGeom prst="rect">
            <a:avLst/>
          </a:prstGeom>
        </p:spPr>
        <p:txBody>
          <a:bodyPr>
            <a:normAutofit/>
          </a:bodyPr>
          <a:lstStyle>
            <a:lvl1pPr>
              <a:spcBef>
                <a:spcPts val="1000"/>
              </a:spcBef>
              <a:buSzPct val="110000"/>
              <a:buFont typeface="Arial" pitchFamily="34" charset="0"/>
              <a:buChar char="■"/>
              <a:defRPr sz="2200">
                <a:solidFill>
                  <a:srgbClr val="333333"/>
                </a:solidFill>
              </a:defRPr>
            </a:lvl1pPr>
            <a:lvl2pPr marL="631825" indent="-292100">
              <a:spcBef>
                <a:spcPts val="1000"/>
              </a:spcBef>
              <a:defRPr sz="2200">
                <a:solidFill>
                  <a:srgbClr val="333333"/>
                </a:solidFill>
              </a:defRPr>
            </a:lvl2pPr>
            <a:lvl3pPr marL="914400" indent="-282575">
              <a:spcBef>
                <a:spcPts val="1000"/>
              </a:spcBef>
              <a:defRPr sz="2200">
                <a:solidFill>
                  <a:srgbClr val="333333"/>
                </a:solidFill>
              </a:defRPr>
            </a:lvl3pPr>
            <a:lvl4pPr marL="1254125" indent="-339725">
              <a:spcBef>
                <a:spcPts val="1000"/>
              </a:spcBef>
              <a:defRPr sz="2200">
                <a:solidFill>
                  <a:srgbClr val="333333"/>
                </a:solidFill>
              </a:defRPr>
            </a:lvl4pPr>
            <a:lvl5pPr marL="1604963" indent="-350838">
              <a:spcBef>
                <a:spcPts val="1000"/>
              </a:spcBef>
              <a:defRPr sz="2200">
                <a:solidFill>
                  <a:srgbClr val="333333"/>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5">
            <a:extLst>
              <a:ext uri="{FF2B5EF4-FFF2-40B4-BE49-F238E27FC236}">
                <a16:creationId xmlns:a16="http://schemas.microsoft.com/office/drawing/2014/main" id="{6A73B226-AAF1-412C-947B-579BCD2B60FD}"/>
              </a:ext>
            </a:extLst>
          </p:cNvPr>
          <p:cNvSpPr>
            <a:spLocks noGrp="1"/>
          </p:cNvSpPr>
          <p:nvPr>
            <p:ph sz="quarter" idx="4"/>
          </p:nvPr>
        </p:nvSpPr>
        <p:spPr>
          <a:xfrm>
            <a:off x="6193367" y="1752595"/>
            <a:ext cx="4691593" cy="4423611"/>
          </a:xfrm>
          <a:prstGeom prst="rect">
            <a:avLst/>
          </a:prstGeom>
        </p:spPr>
        <p:txBody>
          <a:bodyPr>
            <a:normAutofit/>
          </a:bodyPr>
          <a:lstStyle>
            <a:lvl1pPr>
              <a:spcBef>
                <a:spcPts val="1000"/>
              </a:spcBef>
              <a:buSzPct val="110000"/>
              <a:buFont typeface="Arial" pitchFamily="34" charset="0"/>
              <a:buChar char="■"/>
              <a:defRPr sz="2200">
                <a:solidFill>
                  <a:srgbClr val="333333"/>
                </a:solidFill>
              </a:defRPr>
            </a:lvl1pPr>
            <a:lvl2pPr marL="690563" indent="-350838">
              <a:spcBef>
                <a:spcPts val="1000"/>
              </a:spcBef>
              <a:defRPr sz="2200">
                <a:solidFill>
                  <a:srgbClr val="333333"/>
                </a:solidFill>
              </a:defRPr>
            </a:lvl2pPr>
            <a:lvl3pPr marL="973138" indent="-282575">
              <a:spcBef>
                <a:spcPts val="1000"/>
              </a:spcBef>
              <a:defRPr sz="2200">
                <a:solidFill>
                  <a:srgbClr val="333333"/>
                </a:solidFill>
              </a:defRPr>
            </a:lvl3pPr>
            <a:lvl4pPr marL="1312863" indent="-339725">
              <a:spcBef>
                <a:spcPts val="1000"/>
              </a:spcBef>
              <a:defRPr sz="2200">
                <a:solidFill>
                  <a:srgbClr val="333333"/>
                </a:solidFill>
              </a:defRPr>
            </a:lvl4pPr>
            <a:lvl5pPr marL="1711325" indent="-339725">
              <a:spcBef>
                <a:spcPts val="1000"/>
              </a:spcBef>
              <a:defRPr sz="2200">
                <a:solidFill>
                  <a:srgbClr val="333333"/>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1385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mparison Subtitles">
    <p:spTree>
      <p:nvGrpSpPr>
        <p:cNvPr id="1" name=""/>
        <p:cNvGrpSpPr/>
        <p:nvPr/>
      </p:nvGrpSpPr>
      <p:grpSpPr>
        <a:xfrm>
          <a:off x="0" y="0"/>
          <a:ext cx="0" cy="0"/>
          <a:chOff x="0" y="0"/>
          <a:chExt cx="0" cy="0"/>
        </a:xfrm>
      </p:grpSpPr>
      <p:sp>
        <p:nvSpPr>
          <p:cNvPr id="13" name="Content Placeholder 11">
            <a:extLst>
              <a:ext uri="{FF2B5EF4-FFF2-40B4-BE49-F238E27FC236}">
                <a16:creationId xmlns:a16="http://schemas.microsoft.com/office/drawing/2014/main" id="{81268A6E-E10E-4556-9E14-21CDC4BE618C}"/>
              </a:ext>
            </a:extLst>
          </p:cNvPr>
          <p:cNvSpPr>
            <a:spLocks noGrp="1"/>
          </p:cNvSpPr>
          <p:nvPr>
            <p:ph sz="quarter" idx="11" hasCustomPrompt="1"/>
          </p:nvPr>
        </p:nvSpPr>
        <p:spPr>
          <a:xfrm>
            <a:off x="4757737" y="4505325"/>
            <a:ext cx="2676525" cy="476250"/>
          </a:xfrm>
          <a:prstGeom prst="rect">
            <a:avLst/>
          </a:prstGeom>
        </p:spPr>
        <p:txBody>
          <a:bodyPr/>
          <a:lstStyle>
            <a:lvl1pPr marL="0" indent="0" algn="ctr">
              <a:buNone/>
              <a:defRPr/>
            </a:lvl1pPr>
          </a:lstStyle>
          <a:p>
            <a:pPr lvl="0"/>
            <a:r>
              <a:rPr lang="en-US"/>
              <a:t>Subtitle</a:t>
            </a:r>
          </a:p>
        </p:txBody>
      </p:sp>
      <p:sp>
        <p:nvSpPr>
          <p:cNvPr id="14" name="Content Placeholder 11">
            <a:extLst>
              <a:ext uri="{FF2B5EF4-FFF2-40B4-BE49-F238E27FC236}">
                <a16:creationId xmlns:a16="http://schemas.microsoft.com/office/drawing/2014/main" id="{8D0537D9-E66F-426F-8334-B0B3708ACF46}"/>
              </a:ext>
            </a:extLst>
          </p:cNvPr>
          <p:cNvSpPr>
            <a:spLocks noGrp="1"/>
          </p:cNvSpPr>
          <p:nvPr>
            <p:ph sz="quarter" idx="12" hasCustomPrompt="1"/>
          </p:nvPr>
        </p:nvSpPr>
        <p:spPr>
          <a:xfrm>
            <a:off x="8591549" y="4505325"/>
            <a:ext cx="2676525" cy="476250"/>
          </a:xfrm>
          <a:prstGeom prst="rect">
            <a:avLst/>
          </a:prstGeom>
        </p:spPr>
        <p:txBody>
          <a:bodyPr/>
          <a:lstStyle>
            <a:lvl1pPr marL="0" indent="0" algn="ctr">
              <a:buNone/>
              <a:defRPr/>
            </a:lvl1pPr>
          </a:lstStyle>
          <a:p>
            <a:pPr lvl="0"/>
            <a:r>
              <a:rPr lang="en-US"/>
              <a:t>Subtitle</a:t>
            </a:r>
          </a:p>
        </p:txBody>
      </p:sp>
      <p:sp>
        <p:nvSpPr>
          <p:cNvPr id="15" name="Content Placeholder 11">
            <a:extLst>
              <a:ext uri="{FF2B5EF4-FFF2-40B4-BE49-F238E27FC236}">
                <a16:creationId xmlns:a16="http://schemas.microsoft.com/office/drawing/2014/main" id="{C858DDC4-57FA-4DA9-BA69-7D726EDCC606}"/>
              </a:ext>
            </a:extLst>
          </p:cNvPr>
          <p:cNvSpPr>
            <a:spLocks noGrp="1"/>
          </p:cNvSpPr>
          <p:nvPr>
            <p:ph sz="quarter" idx="13" hasCustomPrompt="1"/>
          </p:nvPr>
        </p:nvSpPr>
        <p:spPr>
          <a:xfrm>
            <a:off x="923926" y="4505325"/>
            <a:ext cx="2676525" cy="476250"/>
          </a:xfrm>
          <a:prstGeom prst="rect">
            <a:avLst/>
          </a:prstGeom>
        </p:spPr>
        <p:txBody>
          <a:bodyPr/>
          <a:lstStyle>
            <a:lvl1pPr marL="0" indent="0" algn="ctr">
              <a:buNone/>
              <a:defRPr>
                <a:solidFill>
                  <a:srgbClr val="333333"/>
                </a:solidFill>
              </a:defRPr>
            </a:lvl1pPr>
          </a:lstStyle>
          <a:p>
            <a:pPr lvl="0"/>
            <a:r>
              <a:rPr lang="en-US" dirty="0"/>
              <a:t>Subtitle</a:t>
            </a:r>
          </a:p>
        </p:txBody>
      </p:sp>
      <p:sp>
        <p:nvSpPr>
          <p:cNvPr id="6" name="Title 18">
            <a:extLst>
              <a:ext uri="{FF2B5EF4-FFF2-40B4-BE49-F238E27FC236}">
                <a16:creationId xmlns:a16="http://schemas.microsoft.com/office/drawing/2014/main" id="{0139B139-A96F-4FD7-B642-166C894D0127}"/>
              </a:ext>
            </a:extLst>
          </p:cNvPr>
          <p:cNvSpPr>
            <a:spLocks noGrp="1"/>
          </p:cNvSpPr>
          <p:nvPr>
            <p:ph type="title"/>
          </p:nvPr>
        </p:nvSpPr>
        <p:spPr>
          <a:xfrm>
            <a:off x="1304925" y="0"/>
            <a:ext cx="8696326" cy="1099335"/>
          </a:xfrm>
          <a:prstGeom prst="rect">
            <a:avLst/>
          </a:prstGeom>
        </p:spPr>
        <p:txBody>
          <a:bodyPr anchor="ctr"/>
          <a:lstStyle>
            <a:lvl1pPr marL="0" indent="0">
              <a:defRPr lang="en-US" sz="3200" kern="1200" dirty="0">
                <a:solidFill>
                  <a:srgbClr val="333333"/>
                </a:solidFill>
                <a:latin typeface="Calibri" panose="020F0502020204030204" pitchFamily="34" charset="0"/>
                <a:ea typeface="+mn-ea"/>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968312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2"/>
        </a:solidFill>
        <a:effectLst/>
      </p:bgPr>
    </p:bg>
    <p:spTree>
      <p:nvGrpSpPr>
        <p:cNvPr id="1" name=""/>
        <p:cNvGrpSpPr/>
        <p:nvPr/>
      </p:nvGrpSpPr>
      <p:grpSpPr>
        <a:xfrm>
          <a:off x="0" y="0"/>
          <a:ext cx="0" cy="0"/>
          <a:chOff x="0" y="0"/>
          <a:chExt cx="0" cy="0"/>
        </a:xfrm>
      </p:grpSpPr>
      <p:sp>
        <p:nvSpPr>
          <p:cNvPr id="3" name="Title 18">
            <a:extLst>
              <a:ext uri="{FF2B5EF4-FFF2-40B4-BE49-F238E27FC236}">
                <a16:creationId xmlns:a16="http://schemas.microsoft.com/office/drawing/2014/main" id="{D1211AF6-6202-462F-AB86-B0EC1A64139F}"/>
              </a:ext>
            </a:extLst>
          </p:cNvPr>
          <p:cNvSpPr>
            <a:spLocks noGrp="1"/>
          </p:cNvSpPr>
          <p:nvPr>
            <p:ph type="title"/>
          </p:nvPr>
        </p:nvSpPr>
        <p:spPr>
          <a:xfrm>
            <a:off x="1304925" y="0"/>
            <a:ext cx="8696326" cy="1099335"/>
          </a:xfrm>
          <a:prstGeom prst="rect">
            <a:avLst/>
          </a:prstGeom>
        </p:spPr>
        <p:txBody>
          <a:bodyPr anchor="ctr"/>
          <a:lstStyle>
            <a:lvl1pPr marL="0" indent="0">
              <a:defRPr lang="en-US" sz="3200" kern="1200" dirty="0">
                <a:solidFill>
                  <a:srgbClr val="333333"/>
                </a:solidFill>
                <a:latin typeface="Calibri" panose="020F0502020204030204" pitchFamily="34" charset="0"/>
                <a:ea typeface="+mn-ea"/>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17110091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losing Logo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B6C537-8D2B-42DB-A836-9C987E5AF0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90731" y="2907103"/>
            <a:ext cx="4810538" cy="1043794"/>
          </a:xfrm>
          <a:prstGeom prst="rect">
            <a:avLst/>
          </a:prstGeom>
        </p:spPr>
      </p:pic>
      <p:grpSp>
        <p:nvGrpSpPr>
          <p:cNvPr id="5" name="Group 4">
            <a:extLst>
              <a:ext uri="{FF2B5EF4-FFF2-40B4-BE49-F238E27FC236}">
                <a16:creationId xmlns:a16="http://schemas.microsoft.com/office/drawing/2014/main" id="{CCFE8EA2-3584-4A8D-9E32-6CD0F75C07C0}"/>
              </a:ext>
            </a:extLst>
          </p:cNvPr>
          <p:cNvGrpSpPr/>
          <p:nvPr userDrawn="1"/>
        </p:nvGrpSpPr>
        <p:grpSpPr>
          <a:xfrm>
            <a:off x="5296814" y="1217861"/>
            <a:ext cx="7411832" cy="5640139"/>
            <a:chOff x="5296814" y="1217861"/>
            <a:chExt cx="7411832" cy="5640139"/>
          </a:xfrm>
        </p:grpSpPr>
        <p:sp>
          <p:nvSpPr>
            <p:cNvPr id="7" name="Right Triangle 6">
              <a:extLst>
                <a:ext uri="{FF2B5EF4-FFF2-40B4-BE49-F238E27FC236}">
                  <a16:creationId xmlns:a16="http://schemas.microsoft.com/office/drawing/2014/main" id="{62A4FD58-4E86-4656-AD0D-2067A6779DF8}"/>
                </a:ext>
              </a:extLst>
            </p:cNvPr>
            <p:cNvSpPr/>
            <p:nvPr userDrawn="1"/>
          </p:nvSpPr>
          <p:spPr>
            <a:xfrm flipH="1">
              <a:off x="6877050" y="3124666"/>
              <a:ext cx="5314950" cy="3733334"/>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Rectangle 7">
              <a:extLst>
                <a:ext uri="{FF2B5EF4-FFF2-40B4-BE49-F238E27FC236}">
                  <a16:creationId xmlns:a16="http://schemas.microsoft.com/office/drawing/2014/main" id="{5D0BB489-F09C-4499-98DC-0DEAEB821D41}"/>
                </a:ext>
              </a:extLst>
            </p:cNvPr>
            <p:cNvSpPr/>
            <p:nvPr userDrawn="1"/>
          </p:nvSpPr>
          <p:spPr>
            <a:xfrm rot="19433851">
              <a:off x="8669360" y="3890878"/>
              <a:ext cx="4039286" cy="465707"/>
            </a:xfrm>
            <a:prstGeom prst="rect">
              <a:avLst/>
            </a:prstGeom>
            <a:solidFill>
              <a:srgbClr val="FF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A8C3BE8-AD60-49A2-AC25-688543D3CA54}"/>
                </a:ext>
              </a:extLst>
            </p:cNvPr>
            <p:cNvSpPr/>
            <p:nvPr userDrawn="1"/>
          </p:nvSpPr>
          <p:spPr>
            <a:xfrm rot="19433851">
              <a:off x="11233244" y="1217861"/>
              <a:ext cx="1237228" cy="465707"/>
            </a:xfrm>
            <a:prstGeom prst="rect">
              <a:avLst/>
            </a:prstGeom>
            <a:solidFill>
              <a:srgbClr val="FF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6EF6A28-6CE7-46EA-BBCC-C45EC8FBD5B0}"/>
                </a:ext>
              </a:extLst>
            </p:cNvPr>
            <p:cNvSpPr/>
            <p:nvPr userDrawn="1"/>
          </p:nvSpPr>
          <p:spPr>
            <a:xfrm rot="19433851">
              <a:off x="10639456" y="2649748"/>
              <a:ext cx="1944968" cy="46570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ln>
                  <a:noFill/>
                </a:ln>
              </a:endParaRPr>
            </a:p>
          </p:txBody>
        </p:sp>
        <p:sp>
          <p:nvSpPr>
            <p:cNvPr id="11" name="Rectangle 10">
              <a:extLst>
                <a:ext uri="{FF2B5EF4-FFF2-40B4-BE49-F238E27FC236}">
                  <a16:creationId xmlns:a16="http://schemas.microsoft.com/office/drawing/2014/main" id="{236F0E71-F1A1-4B3B-8ED7-E41BB94E69FD}"/>
                </a:ext>
              </a:extLst>
            </p:cNvPr>
            <p:cNvSpPr/>
            <p:nvPr userDrawn="1"/>
          </p:nvSpPr>
          <p:spPr>
            <a:xfrm rot="19433851">
              <a:off x="5296814" y="5701631"/>
              <a:ext cx="3776638" cy="46570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ln>
                  <a:noFill/>
                </a:ln>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omparison with Subtitle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60613" y="1299411"/>
            <a:ext cx="5135905" cy="868362"/>
          </a:xfrm>
        </p:spPr>
        <p:txBody>
          <a:bodyPr anchor="b"/>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0613" y="2205789"/>
            <a:ext cx="5135905" cy="4423611"/>
          </a:xfrm>
        </p:spPr>
        <p:txBody>
          <a:bodyPr>
            <a:normAutofit/>
          </a:bodyPr>
          <a:lstStyle>
            <a:lvl1pPr>
              <a:spcBef>
                <a:spcPts val="1000"/>
              </a:spcBef>
              <a:buSzPct val="110000"/>
              <a:buFont typeface="Arial" pitchFamily="34" charset="0"/>
              <a:buChar char="■"/>
              <a:defRPr sz="2200">
                <a:solidFill>
                  <a:schemeClr val="tx1"/>
                </a:solidFill>
              </a:defRPr>
            </a:lvl1pPr>
            <a:lvl2pPr marL="631825" indent="-292100">
              <a:spcBef>
                <a:spcPts val="1000"/>
              </a:spcBef>
              <a:defRPr sz="2200">
                <a:solidFill>
                  <a:schemeClr val="tx1"/>
                </a:solidFill>
              </a:defRPr>
            </a:lvl2pPr>
            <a:lvl3pPr marL="914400" indent="-282575">
              <a:spcBef>
                <a:spcPts val="1000"/>
              </a:spcBef>
              <a:defRPr sz="2200">
                <a:solidFill>
                  <a:schemeClr val="tx1"/>
                </a:solidFill>
              </a:defRPr>
            </a:lvl3pPr>
            <a:lvl4pPr marL="1254125" indent="-339725">
              <a:spcBef>
                <a:spcPts val="1000"/>
              </a:spcBef>
              <a:defRPr sz="2200">
                <a:solidFill>
                  <a:schemeClr val="tx1"/>
                </a:solidFill>
              </a:defRPr>
            </a:lvl4pPr>
            <a:lvl5pPr marL="1604963" indent="-350838">
              <a:spcBef>
                <a:spcPts val="1000"/>
              </a:spcBef>
              <a:defRPr sz="22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7" y="1299411"/>
            <a:ext cx="5161928" cy="868362"/>
          </a:xfrm>
        </p:spPr>
        <p:txBody>
          <a:bodyPr anchor="b"/>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205789"/>
            <a:ext cx="5161928" cy="4423611"/>
          </a:xfrm>
        </p:spPr>
        <p:txBody>
          <a:bodyPr>
            <a:normAutofit/>
          </a:bodyPr>
          <a:lstStyle>
            <a:lvl1pPr>
              <a:spcBef>
                <a:spcPts val="1000"/>
              </a:spcBef>
              <a:buSzPct val="110000"/>
              <a:buFont typeface="Arial" pitchFamily="34" charset="0"/>
              <a:buChar char="■"/>
              <a:defRPr sz="2200"/>
            </a:lvl1pPr>
            <a:lvl2pPr marL="690563" indent="-350838">
              <a:spcBef>
                <a:spcPts val="1000"/>
              </a:spcBef>
              <a:defRPr sz="2200"/>
            </a:lvl2pPr>
            <a:lvl3pPr marL="973138" indent="-282575">
              <a:spcBef>
                <a:spcPts val="1000"/>
              </a:spcBef>
              <a:defRPr sz="2200"/>
            </a:lvl3pPr>
            <a:lvl4pPr marL="1312863" indent="-339725">
              <a:spcBef>
                <a:spcPts val="1000"/>
              </a:spcBef>
              <a:defRPr sz="2200"/>
            </a:lvl4pPr>
            <a:lvl5pPr marL="1711325" indent="-339725">
              <a:spcBef>
                <a:spcPts val="1000"/>
              </a:spcBef>
              <a:defRPr sz="2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1" y="1"/>
            <a:ext cx="8988612" cy="1102659"/>
          </a:xfrm>
          <a:prstGeom prst="rect">
            <a:avLst/>
          </a:prstGeom>
        </p:spPr>
        <p:txBody>
          <a:bodyPr anchor="ctr"/>
          <a:lstStyle>
            <a:lvl1pPr marL="114300" indent="0" algn="l">
              <a:defRPr>
                <a:solidFill>
                  <a:srgbClr val="333333"/>
                </a:solidFill>
                <a:latin typeface="Calibri" panose="020F05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358285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Quote Slide">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F246088-2FE3-46CE-8D81-E8527811082D}"/>
              </a:ext>
            </a:extLst>
          </p:cNvPr>
          <p:cNvGrpSpPr/>
          <p:nvPr userDrawn="1"/>
        </p:nvGrpSpPr>
        <p:grpSpPr>
          <a:xfrm>
            <a:off x="5296814" y="1217861"/>
            <a:ext cx="7411832" cy="5640139"/>
            <a:chOff x="5296814" y="1217861"/>
            <a:chExt cx="7411832" cy="5640139"/>
          </a:xfrm>
        </p:grpSpPr>
        <p:sp>
          <p:nvSpPr>
            <p:cNvPr id="3" name="Right Triangle 2">
              <a:extLst>
                <a:ext uri="{FF2B5EF4-FFF2-40B4-BE49-F238E27FC236}">
                  <a16:creationId xmlns:a16="http://schemas.microsoft.com/office/drawing/2014/main" id="{F1926D86-823C-4038-9FC3-B534EFA364A9}"/>
                </a:ext>
              </a:extLst>
            </p:cNvPr>
            <p:cNvSpPr/>
            <p:nvPr userDrawn="1"/>
          </p:nvSpPr>
          <p:spPr>
            <a:xfrm flipH="1">
              <a:off x="6877050" y="3124666"/>
              <a:ext cx="5314950" cy="3733334"/>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9" name="Rectangle 8">
              <a:extLst>
                <a:ext uri="{FF2B5EF4-FFF2-40B4-BE49-F238E27FC236}">
                  <a16:creationId xmlns:a16="http://schemas.microsoft.com/office/drawing/2014/main" id="{4B01A26A-E49E-4E99-BFF7-27C2ADB93E39}"/>
                </a:ext>
              </a:extLst>
            </p:cNvPr>
            <p:cNvSpPr/>
            <p:nvPr userDrawn="1"/>
          </p:nvSpPr>
          <p:spPr>
            <a:xfrm rot="19433851">
              <a:off x="8669360" y="3890878"/>
              <a:ext cx="4039286" cy="465707"/>
            </a:xfrm>
            <a:prstGeom prst="rect">
              <a:avLst/>
            </a:prstGeom>
            <a:solidFill>
              <a:srgbClr val="FF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4BE65A3-B359-44B6-81B7-A8E7C4023C17}"/>
                </a:ext>
              </a:extLst>
            </p:cNvPr>
            <p:cNvSpPr/>
            <p:nvPr userDrawn="1"/>
          </p:nvSpPr>
          <p:spPr>
            <a:xfrm rot="19433851">
              <a:off x="11233244" y="1217861"/>
              <a:ext cx="1237228" cy="465707"/>
            </a:xfrm>
            <a:prstGeom prst="rect">
              <a:avLst/>
            </a:prstGeom>
            <a:solidFill>
              <a:srgbClr val="FF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1B6A3C-3830-46A7-96D4-35577A8759CB}"/>
                </a:ext>
              </a:extLst>
            </p:cNvPr>
            <p:cNvSpPr/>
            <p:nvPr userDrawn="1"/>
          </p:nvSpPr>
          <p:spPr>
            <a:xfrm rot="19433851">
              <a:off x="10649779" y="2681424"/>
              <a:ext cx="1837452" cy="46570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ln>
                  <a:noFill/>
                </a:ln>
              </a:endParaRPr>
            </a:p>
          </p:txBody>
        </p:sp>
        <p:sp>
          <p:nvSpPr>
            <p:cNvPr id="14" name="Rectangle 13">
              <a:extLst>
                <a:ext uri="{FF2B5EF4-FFF2-40B4-BE49-F238E27FC236}">
                  <a16:creationId xmlns:a16="http://schemas.microsoft.com/office/drawing/2014/main" id="{A2676A0F-F726-40BB-B131-7BD110ABB76D}"/>
                </a:ext>
              </a:extLst>
            </p:cNvPr>
            <p:cNvSpPr/>
            <p:nvPr userDrawn="1"/>
          </p:nvSpPr>
          <p:spPr>
            <a:xfrm rot="19433851">
              <a:off x="5296814" y="5701631"/>
              <a:ext cx="3776638" cy="46570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ln>
                  <a:noFill/>
                </a:ln>
              </a:endParaRPr>
            </a:p>
          </p:txBody>
        </p:sp>
      </p:grpSp>
      <p:sp>
        <p:nvSpPr>
          <p:cNvPr id="16" name="TextBox 15">
            <a:extLst>
              <a:ext uri="{FF2B5EF4-FFF2-40B4-BE49-F238E27FC236}">
                <a16:creationId xmlns:a16="http://schemas.microsoft.com/office/drawing/2014/main" id="{523DF336-E361-48B4-A77D-F8532114095B}"/>
              </a:ext>
            </a:extLst>
          </p:cNvPr>
          <p:cNvSpPr txBox="1"/>
          <p:nvPr userDrawn="1"/>
        </p:nvSpPr>
        <p:spPr>
          <a:xfrm>
            <a:off x="8452835" y="3382973"/>
            <a:ext cx="587725" cy="1323439"/>
          </a:xfrm>
          <a:prstGeom prst="rect">
            <a:avLst/>
          </a:prstGeom>
          <a:noFill/>
        </p:spPr>
        <p:txBody>
          <a:bodyPr wrap="square" rtlCol="0">
            <a:spAutoFit/>
          </a:bodyPr>
          <a:lstStyle/>
          <a:p>
            <a:r>
              <a:rPr lang="en-US" sz="8000" dirty="0"/>
              <a:t>”</a:t>
            </a:r>
            <a:endParaRPr lang="en-US" sz="8000" dirty="0">
              <a:latin typeface="+mj-lt"/>
            </a:endParaRPr>
          </a:p>
        </p:txBody>
      </p:sp>
      <p:sp>
        <p:nvSpPr>
          <p:cNvPr id="17" name="TextBox 16">
            <a:extLst>
              <a:ext uri="{FF2B5EF4-FFF2-40B4-BE49-F238E27FC236}">
                <a16:creationId xmlns:a16="http://schemas.microsoft.com/office/drawing/2014/main" id="{6462752E-D78F-4D8D-8F01-DF5A3ECB7593}"/>
              </a:ext>
            </a:extLst>
          </p:cNvPr>
          <p:cNvSpPr txBox="1"/>
          <p:nvPr userDrawn="1"/>
        </p:nvSpPr>
        <p:spPr>
          <a:xfrm>
            <a:off x="1044608" y="1656489"/>
            <a:ext cx="587725" cy="1323439"/>
          </a:xfrm>
          <a:prstGeom prst="rect">
            <a:avLst/>
          </a:prstGeom>
          <a:noFill/>
        </p:spPr>
        <p:txBody>
          <a:bodyPr wrap="square" rtlCol="0">
            <a:spAutoFit/>
          </a:bodyPr>
          <a:lstStyle/>
          <a:p>
            <a:r>
              <a:rPr lang="en-US" sz="8000"/>
              <a:t>“</a:t>
            </a:r>
            <a:endParaRPr lang="en-US" sz="8000">
              <a:latin typeface="+mj-lt"/>
            </a:endParaRPr>
          </a:p>
        </p:txBody>
      </p:sp>
      <p:sp>
        <p:nvSpPr>
          <p:cNvPr id="8" name="Content Placeholder 7">
            <a:extLst>
              <a:ext uri="{FF2B5EF4-FFF2-40B4-BE49-F238E27FC236}">
                <a16:creationId xmlns:a16="http://schemas.microsoft.com/office/drawing/2014/main" id="{25FE71F3-AD0C-4F7D-80FB-DB7CDA07C0D6}"/>
              </a:ext>
            </a:extLst>
          </p:cNvPr>
          <p:cNvSpPr>
            <a:spLocks noGrp="1"/>
          </p:cNvSpPr>
          <p:nvPr>
            <p:ph sz="quarter" idx="10"/>
          </p:nvPr>
        </p:nvSpPr>
        <p:spPr>
          <a:xfrm>
            <a:off x="1552576" y="2003425"/>
            <a:ext cx="7295458" cy="1874838"/>
          </a:xfrm>
          <a:prstGeom prst="rect">
            <a:avLst/>
          </a:prstGeom>
        </p:spPr>
        <p:txBody>
          <a:bodyPr/>
          <a:lstStyle>
            <a:lvl1pPr marL="0" indent="0">
              <a:buFontTx/>
              <a:buNone/>
              <a:defRPr sz="3200"/>
            </a:lvl1pPr>
            <a:lvl2pPr marL="339725" indent="0">
              <a:buFontTx/>
              <a:buNone/>
              <a:defRPr/>
            </a:lvl2pPr>
            <a:lvl3pPr marL="739775" indent="0">
              <a:buFontTx/>
              <a:buNone/>
              <a:defRPr/>
            </a:lvl3pPr>
            <a:lvl4pPr marL="1031875" indent="0">
              <a:buFontTx/>
              <a:buNone/>
              <a:defRPr/>
            </a:lvl4pPr>
            <a:lvl5pPr marL="1371600" indent="0">
              <a:buFontTx/>
              <a:buNone/>
              <a:defRPr/>
            </a:lvl5pPr>
          </a:lstStyle>
          <a:p>
            <a:pPr lvl="0"/>
            <a:r>
              <a:rPr lang="en-US"/>
              <a:t>Click to edit Master text styles</a:t>
            </a:r>
          </a:p>
        </p:txBody>
      </p:sp>
      <p:pic>
        <p:nvPicPr>
          <p:cNvPr id="18" name="Picture 17">
            <a:extLst>
              <a:ext uri="{FF2B5EF4-FFF2-40B4-BE49-F238E27FC236}">
                <a16:creationId xmlns:a16="http://schemas.microsoft.com/office/drawing/2014/main" id="{3BD1424C-79C1-4792-9349-4AF951A555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7843" y="5869507"/>
            <a:ext cx="2364347" cy="513019"/>
          </a:xfrm>
          <a:prstGeom prst="rect">
            <a:avLst/>
          </a:prstGeom>
        </p:spPr>
      </p:pic>
    </p:spTree>
    <p:extLst>
      <p:ext uri="{BB962C8B-B14F-4D97-AF65-F5344CB8AC3E}">
        <p14:creationId xmlns:p14="http://schemas.microsoft.com/office/powerpoint/2010/main" val="787993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omparison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1710406"/>
            <a:ext cx="5080000" cy="4525963"/>
          </a:xfrm>
        </p:spPr>
        <p:txBody>
          <a:bodyPr>
            <a:normAutofit/>
          </a:bodyPr>
          <a:lstStyle>
            <a:lvl1pPr>
              <a:spcBef>
                <a:spcPts val="1000"/>
              </a:spcBef>
              <a:buSzPct val="110000"/>
              <a:buFont typeface="Arial" pitchFamily="34" charset="0"/>
              <a:buChar char="■"/>
              <a:defRPr sz="2200"/>
            </a:lvl1pPr>
            <a:lvl2pPr marL="690563" indent="-350838">
              <a:spcBef>
                <a:spcPts val="1000"/>
              </a:spcBef>
              <a:defRPr sz="2200"/>
            </a:lvl2pPr>
            <a:lvl3pPr marL="973138" indent="-282575">
              <a:spcBef>
                <a:spcPts val="1000"/>
              </a:spcBef>
              <a:defRPr sz="2200"/>
            </a:lvl3pPr>
            <a:lvl4pPr marL="1254125" indent="-280988">
              <a:spcBef>
                <a:spcPts val="1000"/>
              </a:spcBef>
              <a:defRPr sz="2200"/>
            </a:lvl4pPr>
            <a:lvl5pPr marL="1604963" indent="-292100">
              <a:spcBef>
                <a:spcPts val="1000"/>
              </a:spcBef>
              <a:defRPr sz="2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710406"/>
            <a:ext cx="5096933" cy="4525963"/>
          </a:xfrm>
        </p:spPr>
        <p:txBody>
          <a:bodyPr>
            <a:normAutofit/>
          </a:bodyPr>
          <a:lstStyle>
            <a:lvl1pPr>
              <a:spcBef>
                <a:spcPts val="1000"/>
              </a:spcBef>
              <a:buSzPct val="110000"/>
              <a:buFont typeface="Arial" pitchFamily="34" charset="0"/>
              <a:buChar char="■"/>
              <a:defRPr sz="2200"/>
            </a:lvl1pPr>
            <a:lvl2pPr marL="690563" indent="-350838">
              <a:spcBef>
                <a:spcPts val="1000"/>
              </a:spcBef>
              <a:defRPr sz="2200"/>
            </a:lvl2pPr>
            <a:lvl3pPr marL="914400" indent="-223838">
              <a:spcBef>
                <a:spcPts val="1000"/>
              </a:spcBef>
              <a:defRPr sz="2200"/>
            </a:lvl3pPr>
            <a:lvl4pPr marL="1312863" indent="-339725">
              <a:spcBef>
                <a:spcPts val="1000"/>
              </a:spcBef>
              <a:defRPr sz="2200"/>
            </a:lvl4pPr>
            <a:lvl5pPr marL="1654175" indent="-282575">
              <a:spcBef>
                <a:spcPts val="1000"/>
              </a:spcBef>
              <a:defRPr sz="2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1" y="1"/>
            <a:ext cx="8988612" cy="1102659"/>
          </a:xfrm>
          <a:prstGeom prst="rect">
            <a:avLst/>
          </a:prstGeom>
        </p:spPr>
        <p:txBody>
          <a:bodyPr anchor="ctr"/>
          <a:lstStyle>
            <a:lvl1pPr marL="114300" indent="0" algn="l">
              <a:defRPr>
                <a:solidFill>
                  <a:srgbClr val="333333"/>
                </a:solidFill>
                <a:latin typeface="Calibri" panose="020F05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892727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ub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1371600"/>
            <a:ext cx="10363200" cy="792162"/>
          </a:xfrm>
        </p:spPr>
        <p:txBody>
          <a:bodyPr anchor="b">
            <a:normAutofit/>
          </a:bodyPr>
          <a:lstStyle>
            <a:lvl1pPr marL="0" indent="0" algn="l">
              <a:buNone/>
              <a:defRPr sz="2400" b="1">
                <a:solidFill>
                  <a:srgbClr val="33333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4400" y="2209800"/>
            <a:ext cx="10363200" cy="4648200"/>
          </a:xfrm>
        </p:spPr>
        <p:txBody>
          <a:bodyPr>
            <a:normAutofit/>
          </a:bodyPr>
          <a:lstStyle>
            <a:lvl1pPr>
              <a:spcBef>
                <a:spcPts val="1000"/>
              </a:spcBef>
              <a:buClr>
                <a:schemeClr val="tx1">
                  <a:lumMod val="75000"/>
                  <a:lumOff val="25000"/>
                </a:schemeClr>
              </a:buClr>
              <a:buSzPct val="110000"/>
              <a:buFont typeface="Arial" pitchFamily="34" charset="0"/>
              <a:buChar char="■"/>
              <a:defRPr sz="2400"/>
            </a:lvl1pPr>
            <a:lvl2pPr marL="631825" indent="-292100">
              <a:spcBef>
                <a:spcPts val="1000"/>
              </a:spcBef>
              <a:buClr>
                <a:schemeClr val="tx1">
                  <a:lumMod val="75000"/>
                  <a:lumOff val="25000"/>
                </a:schemeClr>
              </a:buClr>
              <a:defRPr sz="2400"/>
            </a:lvl2pPr>
            <a:lvl3pPr marL="914400" indent="-282575">
              <a:spcBef>
                <a:spcPts val="1000"/>
              </a:spcBef>
              <a:buClr>
                <a:schemeClr val="tx1">
                  <a:lumMod val="75000"/>
                  <a:lumOff val="25000"/>
                </a:schemeClr>
              </a:buClr>
              <a:defRPr sz="2400"/>
            </a:lvl3pPr>
            <a:lvl4pPr marL="1196975" indent="-282575">
              <a:spcBef>
                <a:spcPts val="1000"/>
              </a:spcBef>
              <a:buClr>
                <a:schemeClr val="tx1">
                  <a:lumMod val="75000"/>
                  <a:lumOff val="25000"/>
                </a:schemeClr>
              </a:buClr>
              <a:defRPr sz="2400"/>
            </a:lvl4pPr>
            <a:lvl5pPr marL="1489075" indent="-234950">
              <a:spcBef>
                <a:spcPts val="1000"/>
              </a:spcBef>
              <a:buClr>
                <a:schemeClr val="tx1">
                  <a:lumMod val="75000"/>
                  <a:lumOff val="25000"/>
                </a:schemeClr>
              </a:buClr>
              <a:defRPr sz="2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1" y="1"/>
            <a:ext cx="8988612" cy="1102659"/>
          </a:xfrm>
          <a:prstGeom prst="rect">
            <a:avLst/>
          </a:prstGeom>
        </p:spPr>
        <p:txBody>
          <a:bodyPr anchor="ctr"/>
          <a:lstStyle>
            <a:lvl1pPr marL="114300" indent="0" algn="l">
              <a:defRPr>
                <a:solidFill>
                  <a:srgbClr val="333333"/>
                </a:solidFill>
                <a:latin typeface="Calibri" panose="020F05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94740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Quote Slide without quote marks">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F246088-2FE3-46CE-8D81-E8527811082D}"/>
              </a:ext>
            </a:extLst>
          </p:cNvPr>
          <p:cNvGrpSpPr/>
          <p:nvPr userDrawn="1"/>
        </p:nvGrpSpPr>
        <p:grpSpPr>
          <a:xfrm>
            <a:off x="5296814" y="1217861"/>
            <a:ext cx="7411832" cy="5640139"/>
            <a:chOff x="5296814" y="1217861"/>
            <a:chExt cx="7411832" cy="5640139"/>
          </a:xfrm>
        </p:grpSpPr>
        <p:sp>
          <p:nvSpPr>
            <p:cNvPr id="3" name="Right Triangle 2">
              <a:extLst>
                <a:ext uri="{FF2B5EF4-FFF2-40B4-BE49-F238E27FC236}">
                  <a16:creationId xmlns:a16="http://schemas.microsoft.com/office/drawing/2014/main" id="{F1926D86-823C-4038-9FC3-B534EFA364A9}"/>
                </a:ext>
              </a:extLst>
            </p:cNvPr>
            <p:cNvSpPr/>
            <p:nvPr userDrawn="1"/>
          </p:nvSpPr>
          <p:spPr>
            <a:xfrm flipH="1">
              <a:off x="6877050" y="3124666"/>
              <a:ext cx="5314950" cy="3733334"/>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9" name="Rectangle 8">
              <a:extLst>
                <a:ext uri="{FF2B5EF4-FFF2-40B4-BE49-F238E27FC236}">
                  <a16:creationId xmlns:a16="http://schemas.microsoft.com/office/drawing/2014/main" id="{4B01A26A-E49E-4E99-BFF7-27C2ADB93E39}"/>
                </a:ext>
              </a:extLst>
            </p:cNvPr>
            <p:cNvSpPr/>
            <p:nvPr userDrawn="1"/>
          </p:nvSpPr>
          <p:spPr>
            <a:xfrm rot="19433851">
              <a:off x="8669360" y="3890878"/>
              <a:ext cx="4039286" cy="465707"/>
            </a:xfrm>
            <a:prstGeom prst="rect">
              <a:avLst/>
            </a:prstGeom>
            <a:solidFill>
              <a:srgbClr val="FF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4BE65A3-B359-44B6-81B7-A8E7C4023C17}"/>
                </a:ext>
              </a:extLst>
            </p:cNvPr>
            <p:cNvSpPr/>
            <p:nvPr userDrawn="1"/>
          </p:nvSpPr>
          <p:spPr>
            <a:xfrm rot="19433851">
              <a:off x="11233244" y="1217861"/>
              <a:ext cx="1237228" cy="465707"/>
            </a:xfrm>
            <a:prstGeom prst="rect">
              <a:avLst/>
            </a:prstGeom>
            <a:solidFill>
              <a:srgbClr val="FF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1B6A3C-3830-46A7-96D4-35577A8759CB}"/>
                </a:ext>
              </a:extLst>
            </p:cNvPr>
            <p:cNvSpPr/>
            <p:nvPr userDrawn="1"/>
          </p:nvSpPr>
          <p:spPr>
            <a:xfrm rot="19433851">
              <a:off x="10649779" y="2681424"/>
              <a:ext cx="1837452" cy="46570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ln>
                  <a:noFill/>
                </a:ln>
              </a:endParaRPr>
            </a:p>
          </p:txBody>
        </p:sp>
        <p:sp>
          <p:nvSpPr>
            <p:cNvPr id="14" name="Rectangle 13">
              <a:extLst>
                <a:ext uri="{FF2B5EF4-FFF2-40B4-BE49-F238E27FC236}">
                  <a16:creationId xmlns:a16="http://schemas.microsoft.com/office/drawing/2014/main" id="{A2676A0F-F726-40BB-B131-7BD110ABB76D}"/>
                </a:ext>
              </a:extLst>
            </p:cNvPr>
            <p:cNvSpPr/>
            <p:nvPr userDrawn="1"/>
          </p:nvSpPr>
          <p:spPr>
            <a:xfrm rot="19433851">
              <a:off x="5296814" y="5701631"/>
              <a:ext cx="3776638" cy="46570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ln>
                  <a:noFill/>
                </a:ln>
              </a:endParaRPr>
            </a:p>
          </p:txBody>
        </p:sp>
      </p:grpSp>
      <p:sp>
        <p:nvSpPr>
          <p:cNvPr id="8" name="Content Placeholder 7">
            <a:extLst>
              <a:ext uri="{FF2B5EF4-FFF2-40B4-BE49-F238E27FC236}">
                <a16:creationId xmlns:a16="http://schemas.microsoft.com/office/drawing/2014/main" id="{25FE71F3-AD0C-4F7D-80FB-DB7CDA07C0D6}"/>
              </a:ext>
            </a:extLst>
          </p:cNvPr>
          <p:cNvSpPr>
            <a:spLocks noGrp="1"/>
          </p:cNvSpPr>
          <p:nvPr>
            <p:ph sz="quarter" idx="10"/>
          </p:nvPr>
        </p:nvSpPr>
        <p:spPr>
          <a:xfrm>
            <a:off x="1526875" y="1952119"/>
            <a:ext cx="6943496" cy="1874838"/>
          </a:xfrm>
          <a:prstGeom prst="rect">
            <a:avLst/>
          </a:prstGeom>
        </p:spPr>
        <p:txBody>
          <a:bodyPr/>
          <a:lstStyle>
            <a:lvl1pPr marL="0" indent="0">
              <a:buFontTx/>
              <a:buNone/>
              <a:defRPr sz="3200"/>
            </a:lvl1pPr>
            <a:lvl2pPr marL="339725" indent="0">
              <a:buFontTx/>
              <a:buNone/>
              <a:defRPr/>
            </a:lvl2pPr>
            <a:lvl3pPr marL="739775" indent="0">
              <a:buFontTx/>
              <a:buNone/>
              <a:defRPr/>
            </a:lvl3pPr>
            <a:lvl4pPr marL="1031875" indent="0">
              <a:buFontTx/>
              <a:buNone/>
              <a:defRPr/>
            </a:lvl4pPr>
            <a:lvl5pPr marL="1371600" indent="0">
              <a:buFontTx/>
              <a:buNone/>
              <a:defRPr/>
            </a:lvl5pPr>
          </a:lstStyle>
          <a:p>
            <a:pPr lvl="0"/>
            <a:r>
              <a:rPr lang="en-US" dirty="0"/>
              <a:t>Click to edit Master text styles</a:t>
            </a:r>
          </a:p>
        </p:txBody>
      </p:sp>
      <p:pic>
        <p:nvPicPr>
          <p:cNvPr id="11" name="Picture 10">
            <a:extLst>
              <a:ext uri="{FF2B5EF4-FFF2-40B4-BE49-F238E27FC236}">
                <a16:creationId xmlns:a16="http://schemas.microsoft.com/office/drawing/2014/main" id="{4CFC2995-4897-47A7-97C4-08195727C3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7843" y="5869507"/>
            <a:ext cx="2364347" cy="513019"/>
          </a:xfrm>
          <a:prstGeom prst="rect">
            <a:avLst/>
          </a:prstGeom>
        </p:spPr>
      </p:pic>
    </p:spTree>
    <p:extLst>
      <p:ext uri="{BB962C8B-B14F-4D97-AF65-F5344CB8AC3E}">
        <p14:creationId xmlns:p14="http://schemas.microsoft.com/office/powerpoint/2010/main" val="247163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ubtitle and Bullet Text">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85851" y="1299411"/>
            <a:ext cx="8696326" cy="868362"/>
          </a:xfrm>
          <a:prstGeom prst="rect">
            <a:avLst/>
          </a:prstGeom>
        </p:spPr>
        <p:txBody>
          <a:bodyPr anchor="b"/>
          <a:lstStyle>
            <a:lvl1pPr marL="0" indent="0">
              <a:buNone/>
              <a:defRPr sz="2200" b="1">
                <a:solidFill>
                  <a:srgbClr val="33333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85851" y="2205789"/>
            <a:ext cx="8696326" cy="4423611"/>
          </a:xfrm>
          <a:prstGeom prst="rect">
            <a:avLst/>
          </a:prstGeom>
        </p:spPr>
        <p:txBody>
          <a:bodyPr>
            <a:normAutofit/>
          </a:bodyPr>
          <a:lstStyle>
            <a:lvl1pPr>
              <a:spcBef>
                <a:spcPts val="1000"/>
              </a:spcBef>
              <a:buSzPct val="110000"/>
              <a:buFont typeface="Arial" pitchFamily="34" charset="0"/>
              <a:buChar char="■"/>
              <a:defRPr sz="2200">
                <a:solidFill>
                  <a:srgbClr val="333333"/>
                </a:solidFill>
              </a:defRPr>
            </a:lvl1pPr>
            <a:lvl2pPr marL="631825" indent="-292100">
              <a:spcBef>
                <a:spcPts val="1000"/>
              </a:spcBef>
              <a:defRPr sz="2200">
                <a:solidFill>
                  <a:srgbClr val="333333"/>
                </a:solidFill>
              </a:defRPr>
            </a:lvl2pPr>
            <a:lvl3pPr marL="914400" indent="-282575">
              <a:spcBef>
                <a:spcPts val="1000"/>
              </a:spcBef>
              <a:defRPr sz="2200">
                <a:solidFill>
                  <a:srgbClr val="333333"/>
                </a:solidFill>
              </a:defRPr>
            </a:lvl3pPr>
            <a:lvl4pPr marL="1254125" indent="-339725">
              <a:spcBef>
                <a:spcPts val="1000"/>
              </a:spcBef>
              <a:defRPr sz="2200">
                <a:solidFill>
                  <a:srgbClr val="333333"/>
                </a:solidFill>
              </a:defRPr>
            </a:lvl4pPr>
            <a:lvl5pPr marL="1604963" indent="-350838">
              <a:spcBef>
                <a:spcPts val="1000"/>
              </a:spcBef>
              <a:defRPr sz="2200">
                <a:solidFill>
                  <a:srgbClr val="333333"/>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8">
            <a:extLst>
              <a:ext uri="{FF2B5EF4-FFF2-40B4-BE49-F238E27FC236}">
                <a16:creationId xmlns:a16="http://schemas.microsoft.com/office/drawing/2014/main" id="{14292FEF-6D71-4559-90FD-C5126E13E503}"/>
              </a:ext>
            </a:extLst>
          </p:cNvPr>
          <p:cNvSpPr>
            <a:spLocks noGrp="1"/>
          </p:cNvSpPr>
          <p:nvPr>
            <p:ph type="title"/>
          </p:nvPr>
        </p:nvSpPr>
        <p:spPr>
          <a:xfrm>
            <a:off x="395111" y="0"/>
            <a:ext cx="9606140" cy="1099335"/>
          </a:xfrm>
          <a:prstGeom prst="rect">
            <a:avLst/>
          </a:prstGeom>
        </p:spPr>
        <p:txBody>
          <a:bodyPr anchor="ctr"/>
          <a:lstStyle>
            <a:lvl1pPr marL="0" indent="0">
              <a:defRPr lang="en-US" sz="3200" kern="1200" dirty="0">
                <a:solidFill>
                  <a:srgbClr val="333333"/>
                </a:solidFill>
                <a:latin typeface="Calibri" panose="020F0502020204030204" pitchFamily="34" charset="0"/>
                <a:ea typeface="+mn-ea"/>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959637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38BF9A05-42EA-4CF8-8FBA-940670046392}"/>
              </a:ext>
            </a:extLst>
          </p:cNvPr>
          <p:cNvSpPr>
            <a:spLocks noGrp="1"/>
          </p:cNvSpPr>
          <p:nvPr>
            <p:ph sz="half" idx="2"/>
          </p:nvPr>
        </p:nvSpPr>
        <p:spPr>
          <a:xfrm>
            <a:off x="1057276" y="1752722"/>
            <a:ext cx="8696326" cy="4423611"/>
          </a:xfrm>
          <a:prstGeom prst="rect">
            <a:avLst/>
          </a:prstGeom>
        </p:spPr>
        <p:txBody>
          <a:bodyPr>
            <a:normAutofit/>
          </a:bodyPr>
          <a:lstStyle>
            <a:lvl1pPr>
              <a:spcBef>
                <a:spcPts val="1000"/>
              </a:spcBef>
              <a:buSzPct val="110000"/>
              <a:buFont typeface="Arial" pitchFamily="34" charset="0"/>
              <a:buChar char="■"/>
              <a:defRPr sz="2200">
                <a:solidFill>
                  <a:srgbClr val="333333"/>
                </a:solidFill>
              </a:defRPr>
            </a:lvl1pPr>
            <a:lvl2pPr marL="631825" indent="-292100">
              <a:spcBef>
                <a:spcPts val="1000"/>
              </a:spcBef>
              <a:defRPr sz="2200">
                <a:solidFill>
                  <a:srgbClr val="333333"/>
                </a:solidFill>
              </a:defRPr>
            </a:lvl2pPr>
            <a:lvl3pPr marL="914400" indent="-282575">
              <a:spcBef>
                <a:spcPts val="1000"/>
              </a:spcBef>
              <a:defRPr sz="2200">
                <a:solidFill>
                  <a:srgbClr val="333333"/>
                </a:solidFill>
              </a:defRPr>
            </a:lvl3pPr>
            <a:lvl4pPr marL="1254125" indent="-339725">
              <a:spcBef>
                <a:spcPts val="1000"/>
              </a:spcBef>
              <a:defRPr sz="2200">
                <a:solidFill>
                  <a:srgbClr val="333333"/>
                </a:solidFill>
              </a:defRPr>
            </a:lvl4pPr>
            <a:lvl5pPr marL="1604963" indent="-350838">
              <a:spcBef>
                <a:spcPts val="1000"/>
              </a:spcBef>
              <a:defRPr sz="2200">
                <a:solidFill>
                  <a:srgbClr val="333333"/>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8">
            <a:extLst>
              <a:ext uri="{FF2B5EF4-FFF2-40B4-BE49-F238E27FC236}">
                <a16:creationId xmlns:a16="http://schemas.microsoft.com/office/drawing/2014/main" id="{BE35965B-556F-40CD-B788-46C2FD5032BE}"/>
              </a:ext>
            </a:extLst>
          </p:cNvPr>
          <p:cNvSpPr>
            <a:spLocks noGrp="1"/>
          </p:cNvSpPr>
          <p:nvPr>
            <p:ph type="title"/>
          </p:nvPr>
        </p:nvSpPr>
        <p:spPr>
          <a:xfrm>
            <a:off x="395111" y="0"/>
            <a:ext cx="9606140" cy="1099335"/>
          </a:xfrm>
          <a:prstGeom prst="rect">
            <a:avLst/>
          </a:prstGeom>
        </p:spPr>
        <p:txBody>
          <a:bodyPr anchor="ctr"/>
          <a:lstStyle>
            <a:lvl1pPr marL="0" indent="0">
              <a:defRPr lang="en-US" sz="3200" kern="1200" dirty="0">
                <a:solidFill>
                  <a:srgbClr val="333333"/>
                </a:solidFill>
                <a:latin typeface="Calibri" panose="020F0502020204030204" pitchFamily="34" charset="0"/>
                <a:ea typeface="+mn-ea"/>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3944731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mparison Subtitle and Bullets">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C83E2764-8978-4126-B24E-9C919E24299C}"/>
              </a:ext>
            </a:extLst>
          </p:cNvPr>
          <p:cNvSpPr>
            <a:spLocks noGrp="1"/>
          </p:cNvSpPr>
          <p:nvPr>
            <p:ph type="body" idx="1"/>
          </p:nvPr>
        </p:nvSpPr>
        <p:spPr>
          <a:xfrm>
            <a:off x="1085850" y="1299411"/>
            <a:ext cx="4691593" cy="868362"/>
          </a:xfrm>
          <a:prstGeom prst="rect">
            <a:avLst/>
          </a:prstGeom>
        </p:spPr>
        <p:txBody>
          <a:bodyPr anchor="b"/>
          <a:lstStyle>
            <a:lvl1pPr marL="0" indent="0">
              <a:buNone/>
              <a:defRPr sz="2200" b="1">
                <a:solidFill>
                  <a:srgbClr val="33333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DE37A208-6BAC-4675-A270-CD30C6BF380D}"/>
              </a:ext>
            </a:extLst>
          </p:cNvPr>
          <p:cNvSpPr>
            <a:spLocks noGrp="1"/>
          </p:cNvSpPr>
          <p:nvPr>
            <p:ph sz="half" idx="2"/>
          </p:nvPr>
        </p:nvSpPr>
        <p:spPr>
          <a:xfrm>
            <a:off x="1085850" y="2205789"/>
            <a:ext cx="4691593" cy="4423611"/>
          </a:xfrm>
          <a:prstGeom prst="rect">
            <a:avLst/>
          </a:prstGeom>
        </p:spPr>
        <p:txBody>
          <a:bodyPr>
            <a:normAutofit/>
          </a:bodyPr>
          <a:lstStyle>
            <a:lvl1pPr>
              <a:spcBef>
                <a:spcPts val="1000"/>
              </a:spcBef>
              <a:buSzPct val="110000"/>
              <a:buFont typeface="Arial" pitchFamily="34" charset="0"/>
              <a:buChar char="■"/>
              <a:defRPr sz="2200">
                <a:solidFill>
                  <a:srgbClr val="333333"/>
                </a:solidFill>
              </a:defRPr>
            </a:lvl1pPr>
            <a:lvl2pPr marL="631825" indent="-292100">
              <a:spcBef>
                <a:spcPts val="1000"/>
              </a:spcBef>
              <a:defRPr sz="2200">
                <a:solidFill>
                  <a:srgbClr val="333333"/>
                </a:solidFill>
              </a:defRPr>
            </a:lvl2pPr>
            <a:lvl3pPr marL="914400" indent="-282575">
              <a:spcBef>
                <a:spcPts val="1000"/>
              </a:spcBef>
              <a:defRPr sz="2200">
                <a:solidFill>
                  <a:srgbClr val="333333"/>
                </a:solidFill>
              </a:defRPr>
            </a:lvl3pPr>
            <a:lvl4pPr marL="1254125" indent="-339725">
              <a:spcBef>
                <a:spcPts val="1000"/>
              </a:spcBef>
              <a:defRPr sz="2200">
                <a:solidFill>
                  <a:srgbClr val="333333"/>
                </a:solidFill>
              </a:defRPr>
            </a:lvl4pPr>
            <a:lvl5pPr marL="1604963" indent="-350838">
              <a:spcBef>
                <a:spcPts val="1000"/>
              </a:spcBef>
              <a:defRPr sz="2200">
                <a:solidFill>
                  <a:srgbClr val="333333"/>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F55C7C56-2849-43E1-96E9-AEB8831A8C0B}"/>
              </a:ext>
            </a:extLst>
          </p:cNvPr>
          <p:cNvSpPr>
            <a:spLocks noGrp="1"/>
          </p:cNvSpPr>
          <p:nvPr>
            <p:ph type="body" sz="quarter" idx="3"/>
          </p:nvPr>
        </p:nvSpPr>
        <p:spPr>
          <a:xfrm>
            <a:off x="6193367" y="1299411"/>
            <a:ext cx="4691593" cy="868362"/>
          </a:xfrm>
          <a:prstGeom prst="rect">
            <a:avLst/>
          </a:prstGeom>
        </p:spPr>
        <p:txBody>
          <a:bodyPr anchor="b"/>
          <a:lstStyle>
            <a:lvl1pPr marL="0" indent="0">
              <a:buNone/>
              <a:defRPr sz="2200" b="1">
                <a:solidFill>
                  <a:srgbClr val="33333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5">
            <a:extLst>
              <a:ext uri="{FF2B5EF4-FFF2-40B4-BE49-F238E27FC236}">
                <a16:creationId xmlns:a16="http://schemas.microsoft.com/office/drawing/2014/main" id="{6457D99E-20AC-4CEC-9014-0619FC875C84}"/>
              </a:ext>
            </a:extLst>
          </p:cNvPr>
          <p:cNvSpPr>
            <a:spLocks noGrp="1"/>
          </p:cNvSpPr>
          <p:nvPr>
            <p:ph sz="quarter" idx="4"/>
          </p:nvPr>
        </p:nvSpPr>
        <p:spPr>
          <a:xfrm>
            <a:off x="6193367" y="2205789"/>
            <a:ext cx="4691593" cy="4423611"/>
          </a:xfrm>
          <a:prstGeom prst="rect">
            <a:avLst/>
          </a:prstGeom>
        </p:spPr>
        <p:txBody>
          <a:bodyPr>
            <a:normAutofit/>
          </a:bodyPr>
          <a:lstStyle>
            <a:lvl1pPr>
              <a:spcBef>
                <a:spcPts val="1000"/>
              </a:spcBef>
              <a:buSzPct val="110000"/>
              <a:buFont typeface="Arial" pitchFamily="34" charset="0"/>
              <a:buChar char="■"/>
              <a:defRPr sz="2200">
                <a:solidFill>
                  <a:srgbClr val="333333"/>
                </a:solidFill>
              </a:defRPr>
            </a:lvl1pPr>
            <a:lvl2pPr marL="690563" indent="-350838">
              <a:spcBef>
                <a:spcPts val="1000"/>
              </a:spcBef>
              <a:defRPr sz="2200">
                <a:solidFill>
                  <a:srgbClr val="333333"/>
                </a:solidFill>
              </a:defRPr>
            </a:lvl2pPr>
            <a:lvl3pPr marL="973138" indent="-282575">
              <a:spcBef>
                <a:spcPts val="1000"/>
              </a:spcBef>
              <a:defRPr sz="2200">
                <a:solidFill>
                  <a:srgbClr val="333333"/>
                </a:solidFill>
              </a:defRPr>
            </a:lvl3pPr>
            <a:lvl4pPr marL="1312863" indent="-339725">
              <a:spcBef>
                <a:spcPts val="1000"/>
              </a:spcBef>
              <a:defRPr sz="2200">
                <a:solidFill>
                  <a:srgbClr val="333333"/>
                </a:solidFill>
              </a:defRPr>
            </a:lvl4pPr>
            <a:lvl5pPr marL="1711325" indent="-339725">
              <a:spcBef>
                <a:spcPts val="1000"/>
              </a:spcBef>
              <a:defRPr sz="2200">
                <a:solidFill>
                  <a:srgbClr val="333333"/>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8">
            <a:extLst>
              <a:ext uri="{FF2B5EF4-FFF2-40B4-BE49-F238E27FC236}">
                <a16:creationId xmlns:a16="http://schemas.microsoft.com/office/drawing/2014/main" id="{CA98E112-A0BD-44E6-8A8A-3F420BACD791}"/>
              </a:ext>
            </a:extLst>
          </p:cNvPr>
          <p:cNvSpPr>
            <a:spLocks noGrp="1"/>
          </p:cNvSpPr>
          <p:nvPr>
            <p:ph type="title"/>
          </p:nvPr>
        </p:nvSpPr>
        <p:spPr>
          <a:xfrm>
            <a:off x="395111" y="0"/>
            <a:ext cx="9606140" cy="1099335"/>
          </a:xfrm>
          <a:prstGeom prst="rect">
            <a:avLst/>
          </a:prstGeom>
        </p:spPr>
        <p:txBody>
          <a:bodyPr anchor="ctr"/>
          <a:lstStyle>
            <a:lvl1pPr marL="0" indent="0">
              <a:defRPr lang="en-US" sz="3200" kern="1200" dirty="0">
                <a:solidFill>
                  <a:srgbClr val="333333"/>
                </a:solidFill>
                <a:latin typeface="Calibri" panose="020F0502020204030204" pitchFamily="34" charset="0"/>
                <a:ea typeface="+mn-ea"/>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4198024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mparison Bullets">
    <p:spTree>
      <p:nvGrpSpPr>
        <p:cNvPr id="1" name=""/>
        <p:cNvGrpSpPr/>
        <p:nvPr/>
      </p:nvGrpSpPr>
      <p:grpSpPr>
        <a:xfrm>
          <a:off x="0" y="0"/>
          <a:ext cx="0" cy="0"/>
          <a:chOff x="0" y="0"/>
          <a:chExt cx="0" cy="0"/>
        </a:xfrm>
      </p:grpSpPr>
      <p:sp>
        <p:nvSpPr>
          <p:cNvPr id="10" name="Title 18">
            <a:extLst>
              <a:ext uri="{FF2B5EF4-FFF2-40B4-BE49-F238E27FC236}">
                <a16:creationId xmlns:a16="http://schemas.microsoft.com/office/drawing/2014/main" id="{F21890D8-EC97-4F15-B127-C035EB91A43C}"/>
              </a:ext>
            </a:extLst>
          </p:cNvPr>
          <p:cNvSpPr>
            <a:spLocks noGrp="1"/>
          </p:cNvSpPr>
          <p:nvPr>
            <p:ph type="title"/>
          </p:nvPr>
        </p:nvSpPr>
        <p:spPr>
          <a:xfrm>
            <a:off x="395111" y="0"/>
            <a:ext cx="9606140" cy="1099335"/>
          </a:xfrm>
          <a:prstGeom prst="rect">
            <a:avLst/>
          </a:prstGeom>
        </p:spPr>
        <p:txBody>
          <a:bodyPr anchor="ctr"/>
          <a:lstStyle>
            <a:lvl1pPr marL="0" indent="0">
              <a:defRPr lang="en-US" sz="3200" kern="1200" dirty="0">
                <a:solidFill>
                  <a:srgbClr val="333333"/>
                </a:solidFill>
                <a:latin typeface="Calibri" panose="020F0502020204030204" pitchFamily="34" charset="0"/>
                <a:ea typeface="+mn-ea"/>
                <a:cs typeface="Arial" pitchFamily="34" charset="0"/>
              </a:defRPr>
            </a:lvl1pPr>
          </a:lstStyle>
          <a:p>
            <a:r>
              <a:rPr lang="en-US" dirty="0"/>
              <a:t>Click to edit Master title style</a:t>
            </a:r>
          </a:p>
        </p:txBody>
      </p:sp>
      <p:sp>
        <p:nvSpPr>
          <p:cNvPr id="11" name="Content Placeholder 3">
            <a:extLst>
              <a:ext uri="{FF2B5EF4-FFF2-40B4-BE49-F238E27FC236}">
                <a16:creationId xmlns:a16="http://schemas.microsoft.com/office/drawing/2014/main" id="{E99FB36C-AE8D-4B4F-BB21-9CF89DC93064}"/>
              </a:ext>
            </a:extLst>
          </p:cNvPr>
          <p:cNvSpPr>
            <a:spLocks noGrp="1"/>
          </p:cNvSpPr>
          <p:nvPr>
            <p:ph sz="half" idx="2"/>
          </p:nvPr>
        </p:nvSpPr>
        <p:spPr>
          <a:xfrm>
            <a:off x="1085850" y="1743070"/>
            <a:ext cx="4691593" cy="4423611"/>
          </a:xfrm>
          <a:prstGeom prst="rect">
            <a:avLst/>
          </a:prstGeom>
        </p:spPr>
        <p:txBody>
          <a:bodyPr>
            <a:normAutofit/>
          </a:bodyPr>
          <a:lstStyle>
            <a:lvl1pPr>
              <a:spcBef>
                <a:spcPts val="1000"/>
              </a:spcBef>
              <a:buSzPct val="110000"/>
              <a:buFont typeface="Arial" pitchFamily="34" charset="0"/>
              <a:buChar char="■"/>
              <a:defRPr sz="2200">
                <a:solidFill>
                  <a:srgbClr val="333333"/>
                </a:solidFill>
              </a:defRPr>
            </a:lvl1pPr>
            <a:lvl2pPr marL="631825" indent="-292100">
              <a:spcBef>
                <a:spcPts val="1000"/>
              </a:spcBef>
              <a:defRPr sz="2200">
                <a:solidFill>
                  <a:srgbClr val="333333"/>
                </a:solidFill>
              </a:defRPr>
            </a:lvl2pPr>
            <a:lvl3pPr marL="914400" indent="-282575">
              <a:spcBef>
                <a:spcPts val="1000"/>
              </a:spcBef>
              <a:defRPr sz="2200">
                <a:solidFill>
                  <a:srgbClr val="333333"/>
                </a:solidFill>
              </a:defRPr>
            </a:lvl3pPr>
            <a:lvl4pPr marL="1254125" indent="-339725">
              <a:spcBef>
                <a:spcPts val="1000"/>
              </a:spcBef>
              <a:defRPr sz="2200">
                <a:solidFill>
                  <a:srgbClr val="333333"/>
                </a:solidFill>
              </a:defRPr>
            </a:lvl4pPr>
            <a:lvl5pPr marL="1604963" indent="-350838">
              <a:spcBef>
                <a:spcPts val="1000"/>
              </a:spcBef>
              <a:defRPr sz="2200">
                <a:solidFill>
                  <a:srgbClr val="333333"/>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5">
            <a:extLst>
              <a:ext uri="{FF2B5EF4-FFF2-40B4-BE49-F238E27FC236}">
                <a16:creationId xmlns:a16="http://schemas.microsoft.com/office/drawing/2014/main" id="{6A73B226-AAF1-412C-947B-579BCD2B60FD}"/>
              </a:ext>
            </a:extLst>
          </p:cNvPr>
          <p:cNvSpPr>
            <a:spLocks noGrp="1"/>
          </p:cNvSpPr>
          <p:nvPr>
            <p:ph sz="quarter" idx="4"/>
          </p:nvPr>
        </p:nvSpPr>
        <p:spPr>
          <a:xfrm>
            <a:off x="6193367" y="1743070"/>
            <a:ext cx="4691593" cy="4423611"/>
          </a:xfrm>
          <a:prstGeom prst="rect">
            <a:avLst/>
          </a:prstGeom>
        </p:spPr>
        <p:txBody>
          <a:bodyPr>
            <a:normAutofit/>
          </a:bodyPr>
          <a:lstStyle>
            <a:lvl1pPr>
              <a:spcBef>
                <a:spcPts val="1000"/>
              </a:spcBef>
              <a:buSzPct val="110000"/>
              <a:buFont typeface="Arial" pitchFamily="34" charset="0"/>
              <a:buChar char="■"/>
              <a:defRPr sz="2200">
                <a:solidFill>
                  <a:srgbClr val="333333"/>
                </a:solidFill>
              </a:defRPr>
            </a:lvl1pPr>
            <a:lvl2pPr marL="690563" indent="-350838">
              <a:spcBef>
                <a:spcPts val="1000"/>
              </a:spcBef>
              <a:defRPr sz="2200">
                <a:solidFill>
                  <a:srgbClr val="333333"/>
                </a:solidFill>
              </a:defRPr>
            </a:lvl2pPr>
            <a:lvl3pPr marL="973138" indent="-282575">
              <a:spcBef>
                <a:spcPts val="1000"/>
              </a:spcBef>
              <a:defRPr sz="2200">
                <a:solidFill>
                  <a:srgbClr val="333333"/>
                </a:solidFill>
              </a:defRPr>
            </a:lvl3pPr>
            <a:lvl4pPr marL="1312863" indent="-339725">
              <a:spcBef>
                <a:spcPts val="1000"/>
              </a:spcBef>
              <a:defRPr sz="2200">
                <a:solidFill>
                  <a:srgbClr val="333333"/>
                </a:solidFill>
              </a:defRPr>
            </a:lvl4pPr>
            <a:lvl5pPr marL="1711325" indent="-339725">
              <a:spcBef>
                <a:spcPts val="1000"/>
              </a:spcBef>
              <a:defRPr sz="2200">
                <a:solidFill>
                  <a:srgbClr val="333333"/>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9340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mparison Subtitles">
    <p:spTree>
      <p:nvGrpSpPr>
        <p:cNvPr id="1" name=""/>
        <p:cNvGrpSpPr/>
        <p:nvPr/>
      </p:nvGrpSpPr>
      <p:grpSpPr>
        <a:xfrm>
          <a:off x="0" y="0"/>
          <a:ext cx="0" cy="0"/>
          <a:chOff x="0" y="0"/>
          <a:chExt cx="0" cy="0"/>
        </a:xfrm>
      </p:grpSpPr>
      <p:sp>
        <p:nvSpPr>
          <p:cNvPr id="13" name="Content Placeholder 11">
            <a:extLst>
              <a:ext uri="{FF2B5EF4-FFF2-40B4-BE49-F238E27FC236}">
                <a16:creationId xmlns:a16="http://schemas.microsoft.com/office/drawing/2014/main" id="{81268A6E-E10E-4556-9E14-21CDC4BE618C}"/>
              </a:ext>
            </a:extLst>
          </p:cNvPr>
          <p:cNvSpPr>
            <a:spLocks noGrp="1"/>
          </p:cNvSpPr>
          <p:nvPr>
            <p:ph sz="quarter" idx="11" hasCustomPrompt="1"/>
          </p:nvPr>
        </p:nvSpPr>
        <p:spPr>
          <a:xfrm>
            <a:off x="4757737" y="4505325"/>
            <a:ext cx="2676525" cy="476250"/>
          </a:xfrm>
          <a:prstGeom prst="rect">
            <a:avLst/>
          </a:prstGeom>
        </p:spPr>
        <p:txBody>
          <a:bodyPr/>
          <a:lstStyle>
            <a:lvl1pPr marL="0" indent="0" algn="ctr">
              <a:buNone/>
              <a:defRPr/>
            </a:lvl1pPr>
          </a:lstStyle>
          <a:p>
            <a:pPr lvl="0"/>
            <a:r>
              <a:rPr lang="en-US"/>
              <a:t>Subtitle</a:t>
            </a:r>
          </a:p>
        </p:txBody>
      </p:sp>
      <p:sp>
        <p:nvSpPr>
          <p:cNvPr id="14" name="Content Placeholder 11">
            <a:extLst>
              <a:ext uri="{FF2B5EF4-FFF2-40B4-BE49-F238E27FC236}">
                <a16:creationId xmlns:a16="http://schemas.microsoft.com/office/drawing/2014/main" id="{8D0537D9-E66F-426F-8334-B0B3708ACF46}"/>
              </a:ext>
            </a:extLst>
          </p:cNvPr>
          <p:cNvSpPr>
            <a:spLocks noGrp="1"/>
          </p:cNvSpPr>
          <p:nvPr>
            <p:ph sz="quarter" idx="12" hasCustomPrompt="1"/>
          </p:nvPr>
        </p:nvSpPr>
        <p:spPr>
          <a:xfrm>
            <a:off x="8591549" y="4505325"/>
            <a:ext cx="2676525" cy="476250"/>
          </a:xfrm>
          <a:prstGeom prst="rect">
            <a:avLst/>
          </a:prstGeom>
        </p:spPr>
        <p:txBody>
          <a:bodyPr/>
          <a:lstStyle>
            <a:lvl1pPr marL="0" indent="0" algn="ctr">
              <a:buNone/>
              <a:defRPr/>
            </a:lvl1pPr>
          </a:lstStyle>
          <a:p>
            <a:pPr lvl="0"/>
            <a:r>
              <a:rPr lang="en-US"/>
              <a:t>Subtitle</a:t>
            </a:r>
          </a:p>
        </p:txBody>
      </p:sp>
      <p:sp>
        <p:nvSpPr>
          <p:cNvPr id="15" name="Content Placeholder 11">
            <a:extLst>
              <a:ext uri="{FF2B5EF4-FFF2-40B4-BE49-F238E27FC236}">
                <a16:creationId xmlns:a16="http://schemas.microsoft.com/office/drawing/2014/main" id="{C858DDC4-57FA-4DA9-BA69-7D726EDCC606}"/>
              </a:ext>
            </a:extLst>
          </p:cNvPr>
          <p:cNvSpPr>
            <a:spLocks noGrp="1"/>
          </p:cNvSpPr>
          <p:nvPr>
            <p:ph sz="quarter" idx="13" hasCustomPrompt="1"/>
          </p:nvPr>
        </p:nvSpPr>
        <p:spPr>
          <a:xfrm>
            <a:off x="923926" y="4505325"/>
            <a:ext cx="2676525" cy="476250"/>
          </a:xfrm>
          <a:prstGeom prst="rect">
            <a:avLst/>
          </a:prstGeom>
        </p:spPr>
        <p:txBody>
          <a:bodyPr/>
          <a:lstStyle>
            <a:lvl1pPr marL="0" indent="0" algn="ctr">
              <a:buNone/>
              <a:defRPr>
                <a:solidFill>
                  <a:srgbClr val="333333"/>
                </a:solidFill>
              </a:defRPr>
            </a:lvl1pPr>
          </a:lstStyle>
          <a:p>
            <a:pPr lvl="0"/>
            <a:r>
              <a:rPr lang="en-US" dirty="0"/>
              <a:t>Subtitle</a:t>
            </a:r>
          </a:p>
        </p:txBody>
      </p:sp>
      <p:sp>
        <p:nvSpPr>
          <p:cNvPr id="6" name="Title 18">
            <a:extLst>
              <a:ext uri="{FF2B5EF4-FFF2-40B4-BE49-F238E27FC236}">
                <a16:creationId xmlns:a16="http://schemas.microsoft.com/office/drawing/2014/main" id="{0139B139-A96F-4FD7-B642-166C894D0127}"/>
              </a:ext>
            </a:extLst>
          </p:cNvPr>
          <p:cNvSpPr>
            <a:spLocks noGrp="1"/>
          </p:cNvSpPr>
          <p:nvPr>
            <p:ph type="title"/>
          </p:nvPr>
        </p:nvSpPr>
        <p:spPr>
          <a:xfrm>
            <a:off x="406400" y="0"/>
            <a:ext cx="9594851" cy="1099335"/>
          </a:xfrm>
          <a:prstGeom prst="rect">
            <a:avLst/>
          </a:prstGeom>
        </p:spPr>
        <p:txBody>
          <a:bodyPr anchor="ctr"/>
          <a:lstStyle>
            <a:lvl1pPr marL="0" indent="0">
              <a:defRPr lang="en-US" sz="3200" kern="1200" dirty="0">
                <a:solidFill>
                  <a:srgbClr val="333333"/>
                </a:solidFill>
                <a:latin typeface="Calibri" panose="020F0502020204030204" pitchFamily="34" charset="0"/>
                <a:ea typeface="+mn-ea"/>
                <a:cs typeface="Arial" pitchFamily="34" charset="0"/>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8">
            <a:extLst>
              <a:ext uri="{FF2B5EF4-FFF2-40B4-BE49-F238E27FC236}">
                <a16:creationId xmlns:a16="http://schemas.microsoft.com/office/drawing/2014/main" id="{D1211AF6-6202-462F-AB86-B0EC1A64139F}"/>
              </a:ext>
            </a:extLst>
          </p:cNvPr>
          <p:cNvSpPr>
            <a:spLocks noGrp="1"/>
          </p:cNvSpPr>
          <p:nvPr>
            <p:ph type="title"/>
          </p:nvPr>
        </p:nvSpPr>
        <p:spPr>
          <a:xfrm>
            <a:off x="383822" y="0"/>
            <a:ext cx="9617429" cy="1099335"/>
          </a:xfrm>
          <a:prstGeom prst="rect">
            <a:avLst/>
          </a:prstGeom>
        </p:spPr>
        <p:txBody>
          <a:bodyPr anchor="ctr"/>
          <a:lstStyle>
            <a:lvl1pPr marL="0" indent="0">
              <a:defRPr lang="en-US" sz="3200" kern="1200" dirty="0">
                <a:solidFill>
                  <a:srgbClr val="333333"/>
                </a:solidFill>
                <a:latin typeface="Calibri" panose="020F0502020204030204" pitchFamily="34" charset="0"/>
                <a:ea typeface="+mn-ea"/>
                <a:cs typeface="Arial" pitchFamily="34" charset="0"/>
              </a:defRPr>
            </a:lvl1p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56031A9-8999-457B-BD8F-CC51855E1E83}"/>
              </a:ext>
            </a:extLst>
          </p:cNvPr>
          <p:cNvSpPr/>
          <p:nvPr userDrawn="1"/>
        </p:nvSpPr>
        <p:spPr>
          <a:xfrm>
            <a:off x="3385321" y="1102659"/>
            <a:ext cx="3620755" cy="97491"/>
          </a:xfrm>
          <a:prstGeom prst="rect">
            <a:avLst/>
          </a:prstGeom>
          <a:solidFill>
            <a:srgbClr val="FF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ADE98CF-0AF4-4CAC-9FE0-75998B1E4888}"/>
              </a:ext>
            </a:extLst>
          </p:cNvPr>
          <p:cNvSpPr/>
          <p:nvPr userDrawn="1"/>
        </p:nvSpPr>
        <p:spPr>
          <a:xfrm>
            <a:off x="0" y="1102660"/>
            <a:ext cx="3385321" cy="9749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ln>
                <a:noFill/>
              </a:ln>
            </a:endParaRPr>
          </a:p>
        </p:txBody>
      </p:sp>
      <p:sp>
        <p:nvSpPr>
          <p:cNvPr id="12" name="Rectangle 11">
            <a:extLst>
              <a:ext uri="{FF2B5EF4-FFF2-40B4-BE49-F238E27FC236}">
                <a16:creationId xmlns:a16="http://schemas.microsoft.com/office/drawing/2014/main" id="{52849B58-A9D4-466A-BDB9-DC74BE1BDA07}"/>
              </a:ext>
            </a:extLst>
          </p:cNvPr>
          <p:cNvSpPr/>
          <p:nvPr userDrawn="1"/>
        </p:nvSpPr>
        <p:spPr>
          <a:xfrm>
            <a:off x="7006076" y="1102661"/>
            <a:ext cx="5185923" cy="9749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ln>
                <a:noFill/>
              </a:ln>
            </a:endParaRPr>
          </a:p>
        </p:txBody>
      </p:sp>
      <p:sp>
        <p:nvSpPr>
          <p:cNvPr id="14" name="Title 1">
            <a:extLst>
              <a:ext uri="{FF2B5EF4-FFF2-40B4-BE49-F238E27FC236}">
                <a16:creationId xmlns:a16="http://schemas.microsoft.com/office/drawing/2014/main" id="{35D5D046-6E60-4152-9F78-EB8EDE68C070}"/>
              </a:ext>
            </a:extLst>
          </p:cNvPr>
          <p:cNvSpPr txBox="1">
            <a:spLocks/>
          </p:cNvSpPr>
          <p:nvPr userDrawn="1"/>
        </p:nvSpPr>
        <p:spPr>
          <a:xfrm>
            <a:off x="1295400" y="1"/>
            <a:ext cx="8721902" cy="1102659"/>
          </a:xfrm>
          <a:prstGeom prst="rect">
            <a:avLst/>
          </a:prstGeom>
        </p:spPr>
        <p:txBody>
          <a:bodyPr anchor="ctr"/>
          <a:lstStyle>
            <a:lvl1pPr marL="114300" indent="0" algn="l" rtl="0" eaLnBrk="1" fontAlgn="base" hangingPunct="1">
              <a:spcBef>
                <a:spcPct val="0"/>
              </a:spcBef>
              <a:spcAft>
                <a:spcPct val="0"/>
              </a:spcAft>
              <a:defRPr sz="3200" b="0" kern="1200">
                <a:solidFill>
                  <a:srgbClr val="333333"/>
                </a:solidFill>
                <a:latin typeface="Calibri" panose="020F0502020204030204" pitchFamily="34" charset="0"/>
                <a:ea typeface="+mj-ea"/>
                <a:cs typeface="Arial" pitchFamily="34" charset="0"/>
              </a:defRPr>
            </a:lvl1pPr>
            <a:lvl2pPr algn="l" rtl="0" eaLnBrk="1" fontAlgn="base" hangingPunct="1">
              <a:spcBef>
                <a:spcPct val="0"/>
              </a:spcBef>
              <a:spcAft>
                <a:spcPct val="0"/>
              </a:spcAft>
              <a:defRPr sz="3200" b="1">
                <a:solidFill>
                  <a:schemeClr val="tx1"/>
                </a:solidFill>
                <a:latin typeface="Arial" charset="0"/>
                <a:cs typeface="Arial" charset="0"/>
              </a:defRPr>
            </a:lvl2pPr>
            <a:lvl3pPr algn="l" rtl="0" eaLnBrk="1" fontAlgn="base" hangingPunct="1">
              <a:spcBef>
                <a:spcPct val="0"/>
              </a:spcBef>
              <a:spcAft>
                <a:spcPct val="0"/>
              </a:spcAft>
              <a:defRPr sz="3200" b="1">
                <a:solidFill>
                  <a:schemeClr val="tx1"/>
                </a:solidFill>
                <a:latin typeface="Arial" charset="0"/>
                <a:cs typeface="Arial" charset="0"/>
              </a:defRPr>
            </a:lvl3pPr>
            <a:lvl4pPr algn="l" rtl="0" eaLnBrk="1" fontAlgn="base" hangingPunct="1">
              <a:spcBef>
                <a:spcPct val="0"/>
              </a:spcBef>
              <a:spcAft>
                <a:spcPct val="0"/>
              </a:spcAft>
              <a:defRPr sz="3200" b="1">
                <a:solidFill>
                  <a:schemeClr val="tx1"/>
                </a:solidFill>
                <a:latin typeface="Arial" charset="0"/>
                <a:cs typeface="Arial" charset="0"/>
              </a:defRPr>
            </a:lvl4pPr>
            <a:lvl5pPr algn="l" rtl="0" eaLnBrk="1" fontAlgn="base" hangingPunct="1">
              <a:spcBef>
                <a:spcPct val="0"/>
              </a:spcBef>
              <a:spcAft>
                <a:spcPct val="0"/>
              </a:spcAft>
              <a:defRPr sz="3200" b="1">
                <a:solidFill>
                  <a:schemeClr val="tx1"/>
                </a:solidFill>
                <a:latin typeface="Arial" charset="0"/>
                <a:cs typeface="Arial" charset="0"/>
              </a:defRPr>
            </a:lvl5pPr>
            <a:lvl6pPr marL="457200" algn="l" rtl="0" eaLnBrk="1" fontAlgn="base" hangingPunct="1">
              <a:spcBef>
                <a:spcPct val="0"/>
              </a:spcBef>
              <a:spcAft>
                <a:spcPct val="0"/>
              </a:spcAft>
              <a:defRPr sz="3200" b="1">
                <a:solidFill>
                  <a:schemeClr val="tx1"/>
                </a:solidFill>
                <a:latin typeface="Arial" charset="0"/>
                <a:cs typeface="Arial" charset="0"/>
              </a:defRPr>
            </a:lvl6pPr>
            <a:lvl7pPr marL="914400" algn="l" rtl="0" eaLnBrk="1" fontAlgn="base" hangingPunct="1">
              <a:spcBef>
                <a:spcPct val="0"/>
              </a:spcBef>
              <a:spcAft>
                <a:spcPct val="0"/>
              </a:spcAft>
              <a:defRPr sz="3200" b="1">
                <a:solidFill>
                  <a:schemeClr val="tx1"/>
                </a:solidFill>
                <a:latin typeface="Arial" charset="0"/>
                <a:cs typeface="Arial" charset="0"/>
              </a:defRPr>
            </a:lvl7pPr>
            <a:lvl8pPr marL="1371600" algn="l" rtl="0" eaLnBrk="1" fontAlgn="base" hangingPunct="1">
              <a:spcBef>
                <a:spcPct val="0"/>
              </a:spcBef>
              <a:spcAft>
                <a:spcPct val="0"/>
              </a:spcAft>
              <a:defRPr sz="3200" b="1">
                <a:solidFill>
                  <a:schemeClr val="tx1"/>
                </a:solidFill>
                <a:latin typeface="Arial" charset="0"/>
                <a:cs typeface="Arial" charset="0"/>
              </a:defRPr>
            </a:lvl8pPr>
            <a:lvl9pPr marL="1828800" algn="l" rtl="0" eaLnBrk="1" fontAlgn="base" hangingPunct="1">
              <a:spcBef>
                <a:spcPct val="0"/>
              </a:spcBef>
              <a:spcAft>
                <a:spcPct val="0"/>
              </a:spcAft>
              <a:defRPr sz="3200" b="1">
                <a:solidFill>
                  <a:schemeClr val="tx1"/>
                </a:solidFill>
                <a:latin typeface="Arial" charset="0"/>
                <a:cs typeface="Arial" charset="0"/>
              </a:defRPr>
            </a:lvl9pPr>
          </a:lstStyle>
          <a:p>
            <a:endParaRPr lang="en-US"/>
          </a:p>
        </p:txBody>
      </p:sp>
      <p:sp>
        <p:nvSpPr>
          <p:cNvPr id="3" name="TextBox 2">
            <a:extLst>
              <a:ext uri="{FF2B5EF4-FFF2-40B4-BE49-F238E27FC236}">
                <a16:creationId xmlns:a16="http://schemas.microsoft.com/office/drawing/2014/main" id="{C71CD8DE-9B13-4ED3-BE9C-D192FB3ED675}"/>
              </a:ext>
            </a:extLst>
          </p:cNvPr>
          <p:cNvSpPr txBox="1"/>
          <p:nvPr userDrawn="1"/>
        </p:nvSpPr>
        <p:spPr>
          <a:xfrm>
            <a:off x="0" y="6600825"/>
            <a:ext cx="2809874" cy="215444"/>
          </a:xfrm>
          <a:prstGeom prst="rect">
            <a:avLst/>
          </a:prstGeom>
          <a:noFill/>
        </p:spPr>
        <p:txBody>
          <a:bodyPr wrap="square" rtlCol="0">
            <a:spAutoFit/>
          </a:bodyPr>
          <a:lstStyle/>
          <a:p>
            <a:r>
              <a:rPr lang="en-US" sz="800" kern="1200">
                <a:solidFill>
                  <a:schemeClr val="tx1"/>
                </a:solidFill>
                <a:latin typeface="Arial" pitchFamily="34" charset="0"/>
                <a:ea typeface="+mn-ea"/>
                <a:cs typeface="Arial" pitchFamily="34" charset="0"/>
              </a:rPr>
              <a:t>Confidential </a:t>
            </a:r>
            <a:r>
              <a:rPr lang="en-US" sz="800">
                <a:latin typeface="+mj-lt"/>
              </a:rPr>
              <a:t>● Banner Engineering Corp. (2020)</a:t>
            </a:r>
          </a:p>
        </p:txBody>
      </p:sp>
      <p:pic>
        <p:nvPicPr>
          <p:cNvPr id="13" name="Picture 12">
            <a:extLst>
              <a:ext uri="{FF2B5EF4-FFF2-40B4-BE49-F238E27FC236}">
                <a16:creationId xmlns:a16="http://schemas.microsoft.com/office/drawing/2014/main" id="{2EC7F305-FC75-49B9-864F-E0506737EFC3}"/>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0228155" y="428549"/>
            <a:ext cx="1624570" cy="352502"/>
          </a:xfrm>
          <a:prstGeom prst="rect">
            <a:avLst/>
          </a:prstGeom>
        </p:spPr>
      </p:pic>
    </p:spTree>
  </p:cSld>
  <p:clrMap bg1="lt1" tx1="dk1" bg2="lt2" tx2="dk2" accent1="accent1" accent2="accent2" accent3="accent3" accent4="accent4" accent5="accent5" accent6="accent6" hlink="hlink" folHlink="folHlink"/>
  <p:sldLayoutIdLst>
    <p:sldLayoutId id="2147483739" r:id="rId1"/>
    <p:sldLayoutId id="2147483746" r:id="rId2"/>
    <p:sldLayoutId id="2147483753" r:id="rId3"/>
    <p:sldLayoutId id="2147483756" r:id="rId4"/>
    <p:sldLayoutId id="2147483752" r:id="rId5"/>
    <p:sldLayoutId id="2147483754" r:id="rId6"/>
    <p:sldLayoutId id="2147483761" r:id="rId7"/>
    <p:sldLayoutId id="2147483742" r:id="rId8"/>
    <p:sldLayoutId id="2147483741" r:id="rId9"/>
    <p:sldLayoutId id="2147483740" r:id="rId10"/>
    <p:sldLayoutId id="2147483747" r:id="rId11"/>
    <p:sldLayoutId id="2147483743" r:id="rId12"/>
    <p:sldLayoutId id="2147483757" r:id="rId13"/>
    <p:sldLayoutId id="2147483758" r:id="rId14"/>
    <p:sldLayoutId id="2147483755" r:id="rId15"/>
    <p:sldLayoutId id="2147483760" r:id="rId16"/>
    <p:sldLayoutId id="2147483759" r:id="rId17"/>
    <p:sldLayoutId id="2147483745" r:id="rId18"/>
    <p:sldLayoutId id="2147483762" r:id="rId19"/>
    <p:sldLayoutId id="2147483763" r:id="rId20"/>
    <p:sldLayoutId id="2147483764" r:id="rId21"/>
  </p:sldLayoutIdLst>
  <p:txStyles>
    <p:titleStyle>
      <a:lvl1pPr marL="114300" indent="0" algn="l" rtl="0" eaLnBrk="1" fontAlgn="base" hangingPunct="1">
        <a:spcBef>
          <a:spcPct val="0"/>
        </a:spcBef>
        <a:spcAft>
          <a:spcPct val="0"/>
        </a:spcAft>
        <a:defRPr sz="3200" b="0" kern="1200">
          <a:solidFill>
            <a:schemeClr val="tx1">
              <a:lumMod val="75000"/>
              <a:lumOff val="25000"/>
            </a:schemeClr>
          </a:solidFill>
          <a:latin typeface="Corbel" panose="020B0503020204020204" pitchFamily="34" charset="0"/>
          <a:ea typeface="+mj-ea"/>
          <a:cs typeface="Arial" pitchFamily="34" charset="0"/>
        </a:defRPr>
      </a:lvl1pPr>
      <a:lvl2pPr algn="l" rtl="0" eaLnBrk="1" fontAlgn="base" hangingPunct="1">
        <a:spcBef>
          <a:spcPct val="0"/>
        </a:spcBef>
        <a:spcAft>
          <a:spcPct val="0"/>
        </a:spcAft>
        <a:defRPr sz="3200" b="1">
          <a:solidFill>
            <a:schemeClr val="tx1"/>
          </a:solidFill>
          <a:latin typeface="Arial" charset="0"/>
          <a:cs typeface="Arial" charset="0"/>
        </a:defRPr>
      </a:lvl2pPr>
      <a:lvl3pPr algn="l" rtl="0" eaLnBrk="1" fontAlgn="base" hangingPunct="1">
        <a:spcBef>
          <a:spcPct val="0"/>
        </a:spcBef>
        <a:spcAft>
          <a:spcPct val="0"/>
        </a:spcAft>
        <a:defRPr sz="3200" b="1">
          <a:solidFill>
            <a:schemeClr val="tx1"/>
          </a:solidFill>
          <a:latin typeface="Arial" charset="0"/>
          <a:cs typeface="Arial" charset="0"/>
        </a:defRPr>
      </a:lvl3pPr>
      <a:lvl4pPr algn="l" rtl="0" eaLnBrk="1" fontAlgn="base" hangingPunct="1">
        <a:spcBef>
          <a:spcPct val="0"/>
        </a:spcBef>
        <a:spcAft>
          <a:spcPct val="0"/>
        </a:spcAft>
        <a:defRPr sz="3200" b="1">
          <a:solidFill>
            <a:schemeClr val="tx1"/>
          </a:solidFill>
          <a:latin typeface="Arial" charset="0"/>
          <a:cs typeface="Arial" charset="0"/>
        </a:defRPr>
      </a:lvl4pPr>
      <a:lvl5pPr algn="l" rtl="0" eaLnBrk="1" fontAlgn="base" hangingPunct="1">
        <a:spcBef>
          <a:spcPct val="0"/>
        </a:spcBef>
        <a:spcAft>
          <a:spcPct val="0"/>
        </a:spcAft>
        <a:defRPr sz="3200" b="1">
          <a:solidFill>
            <a:schemeClr val="tx1"/>
          </a:solidFill>
          <a:latin typeface="Arial" charset="0"/>
          <a:cs typeface="Arial" charset="0"/>
        </a:defRPr>
      </a:lvl5pPr>
      <a:lvl6pPr marL="457200" algn="l" rtl="0" eaLnBrk="1" fontAlgn="base" hangingPunct="1">
        <a:spcBef>
          <a:spcPct val="0"/>
        </a:spcBef>
        <a:spcAft>
          <a:spcPct val="0"/>
        </a:spcAft>
        <a:defRPr sz="3200" b="1">
          <a:solidFill>
            <a:schemeClr val="tx1"/>
          </a:solidFill>
          <a:latin typeface="Arial" charset="0"/>
          <a:cs typeface="Arial" charset="0"/>
        </a:defRPr>
      </a:lvl6pPr>
      <a:lvl7pPr marL="914400" algn="l" rtl="0" eaLnBrk="1" fontAlgn="base" hangingPunct="1">
        <a:spcBef>
          <a:spcPct val="0"/>
        </a:spcBef>
        <a:spcAft>
          <a:spcPct val="0"/>
        </a:spcAft>
        <a:defRPr sz="3200" b="1">
          <a:solidFill>
            <a:schemeClr val="tx1"/>
          </a:solidFill>
          <a:latin typeface="Arial" charset="0"/>
          <a:cs typeface="Arial" charset="0"/>
        </a:defRPr>
      </a:lvl7pPr>
      <a:lvl8pPr marL="1371600" algn="l" rtl="0" eaLnBrk="1" fontAlgn="base" hangingPunct="1">
        <a:spcBef>
          <a:spcPct val="0"/>
        </a:spcBef>
        <a:spcAft>
          <a:spcPct val="0"/>
        </a:spcAft>
        <a:defRPr sz="3200" b="1">
          <a:solidFill>
            <a:schemeClr val="tx1"/>
          </a:solidFill>
          <a:latin typeface="Arial" charset="0"/>
          <a:cs typeface="Arial" charset="0"/>
        </a:defRPr>
      </a:lvl8pPr>
      <a:lvl9pPr marL="1828800" algn="l" rtl="0" eaLnBrk="1" fontAlgn="base" hangingPunct="1">
        <a:spcBef>
          <a:spcPct val="0"/>
        </a:spcBef>
        <a:spcAft>
          <a:spcPct val="0"/>
        </a:spcAft>
        <a:defRPr sz="3200" b="1">
          <a:solidFill>
            <a:schemeClr val="tx1"/>
          </a:solidFill>
          <a:latin typeface="Arial" charset="0"/>
          <a:cs typeface="Arial" charset="0"/>
        </a:defRPr>
      </a:lvl9pPr>
    </p:titleStyle>
    <p:bodyStyle>
      <a:lvl1pPr marL="342900" indent="-342900" algn="l" rtl="0" eaLnBrk="1" fontAlgn="base" hangingPunct="1">
        <a:spcBef>
          <a:spcPts val="1000"/>
        </a:spcBef>
        <a:spcAft>
          <a:spcPct val="0"/>
        </a:spcAft>
        <a:buClr>
          <a:srgbClr val="333333"/>
        </a:buClr>
        <a:buSzPct val="110000"/>
        <a:buFont typeface="Arial" pitchFamily="34" charset="0"/>
        <a:buChar char="■"/>
        <a:defRPr sz="2400" kern="1200">
          <a:solidFill>
            <a:srgbClr val="333333"/>
          </a:solidFill>
          <a:latin typeface="Calibri" panose="020F0502020204030204" pitchFamily="34" charset="0"/>
          <a:ea typeface="+mn-ea"/>
          <a:cs typeface="Arial" pitchFamily="34" charset="0"/>
        </a:defRPr>
      </a:lvl1pPr>
      <a:lvl2pPr marL="690563" indent="-350838" algn="l" rtl="0" eaLnBrk="1" fontAlgn="base" hangingPunct="1">
        <a:spcBef>
          <a:spcPts val="1000"/>
        </a:spcBef>
        <a:spcAft>
          <a:spcPct val="0"/>
        </a:spcAft>
        <a:buClr>
          <a:srgbClr val="333333"/>
        </a:buClr>
        <a:buFont typeface="Arial" pitchFamily="34" charset="0"/>
        <a:buChar char="–"/>
        <a:defRPr sz="2400" kern="1200">
          <a:solidFill>
            <a:srgbClr val="333333"/>
          </a:solidFill>
          <a:latin typeface="Calibri" panose="020F0502020204030204" pitchFamily="34" charset="0"/>
          <a:ea typeface="+mn-ea"/>
          <a:cs typeface="Arial" pitchFamily="34" charset="0"/>
        </a:defRPr>
      </a:lvl2pPr>
      <a:lvl3pPr marL="1031875" indent="-292100" algn="l" rtl="0" eaLnBrk="1" fontAlgn="base" hangingPunct="1">
        <a:spcBef>
          <a:spcPts val="1000"/>
        </a:spcBef>
        <a:spcAft>
          <a:spcPct val="0"/>
        </a:spcAft>
        <a:buClr>
          <a:srgbClr val="333333"/>
        </a:buClr>
        <a:buFont typeface="Arial" pitchFamily="34" charset="0"/>
        <a:buChar char="•"/>
        <a:defRPr sz="2400" kern="1200">
          <a:solidFill>
            <a:srgbClr val="333333"/>
          </a:solidFill>
          <a:latin typeface="Calibri" panose="020F0502020204030204" pitchFamily="34" charset="0"/>
          <a:ea typeface="+mn-ea"/>
          <a:cs typeface="Arial" pitchFamily="34" charset="0"/>
        </a:defRPr>
      </a:lvl3pPr>
      <a:lvl4pPr marL="1371600" indent="-339725" algn="l" rtl="0" eaLnBrk="1" fontAlgn="base" hangingPunct="1">
        <a:spcBef>
          <a:spcPts val="1000"/>
        </a:spcBef>
        <a:spcAft>
          <a:spcPct val="0"/>
        </a:spcAft>
        <a:buClr>
          <a:srgbClr val="333333"/>
        </a:buClr>
        <a:buFont typeface="Arial" pitchFamily="34" charset="0"/>
        <a:buChar char="–"/>
        <a:defRPr sz="2400" kern="1200">
          <a:solidFill>
            <a:srgbClr val="333333"/>
          </a:solidFill>
          <a:latin typeface="Calibri" panose="020F0502020204030204" pitchFamily="34" charset="0"/>
          <a:ea typeface="+mn-ea"/>
          <a:cs typeface="Arial" pitchFamily="34" charset="0"/>
        </a:defRPr>
      </a:lvl4pPr>
      <a:lvl5pPr marL="1711325" indent="-339725" algn="l" rtl="0" eaLnBrk="1" fontAlgn="base" hangingPunct="1">
        <a:spcBef>
          <a:spcPts val="1000"/>
        </a:spcBef>
        <a:spcAft>
          <a:spcPct val="0"/>
        </a:spcAft>
        <a:buClr>
          <a:srgbClr val="333333"/>
        </a:buClr>
        <a:buFont typeface="Arial" pitchFamily="34" charset="0"/>
        <a:buChar char="»"/>
        <a:defRPr sz="2400" kern="1200">
          <a:solidFill>
            <a:srgbClr val="333333"/>
          </a:solidFill>
          <a:latin typeface="Calibri" panose="020F050202020403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Layout" Target="../slideLayouts/slideLayout5.xml"/><Relationship Id="rId5" Type="http://schemas.openxmlformats.org/officeDocument/2006/relationships/image" Target="../media/image29.jp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34.wmf"/><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jpg"/><Relationship Id="rId1" Type="http://schemas.openxmlformats.org/officeDocument/2006/relationships/slideLayout" Target="../slideLayouts/slideLayout5.xml"/><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40.png"/><Relationship Id="rId5" Type="http://schemas.openxmlformats.org/officeDocument/2006/relationships/customXml" Target="../ink/ink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8" Type="http://schemas.openxmlformats.org/officeDocument/2006/relationships/hyperlink" Target="http://wccftech.com/review/arctic-p614-bt-bluetooth-review/" TargetMode="External"/><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hyperlink" Target="https://commons.wikimedia.org/wiki/File:Gamecontroller.svg" TargetMode="External"/><Relationship Id="rId5" Type="http://schemas.openxmlformats.org/officeDocument/2006/relationships/image" Target="../media/image10.png"/><Relationship Id="rId10" Type="http://schemas.openxmlformats.org/officeDocument/2006/relationships/hyperlink" Target="https://technofaq.org/posts/2018/12/best-wifi-router-for-gaming/" TargetMode="External"/><Relationship Id="rId4" Type="http://schemas.openxmlformats.org/officeDocument/2006/relationships/image" Target="../media/image9.png"/><Relationship Id="rId9"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53.jpeg"/><Relationship Id="rId4" Type="http://schemas.openxmlformats.org/officeDocument/2006/relationships/image" Target="../media/image52.jpeg"/></Relationships>
</file>

<file path=ppt/slides/_rels/slide4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H2v7V_qrOAhVm6IMKHfboAEIQjRwIBw&amp;url=http://inhabitat.com/guitar-maker-gibson-under-investigation-for-destroying-rainforests/&amp;psig=AFQjCNG-RCQJBDaX7plhWq03NnD-PUkqcg&amp;ust=1470510968210726" TargetMode="External"/><Relationship Id="rId2" Type="http://schemas.openxmlformats.org/officeDocument/2006/relationships/notesSlide" Target="../notesSlides/notesSlide16.xml"/><Relationship Id="rId1" Type="http://schemas.openxmlformats.org/officeDocument/2006/relationships/slideLayout" Target="../slideLayouts/slideLayout21.xml"/><Relationship Id="rId6" Type="http://schemas.openxmlformats.org/officeDocument/2006/relationships/image" Target="../media/image55.jpeg"/><Relationship Id="rId5" Type="http://schemas.openxmlformats.org/officeDocument/2006/relationships/hyperlink" Target="http://www.google.com/url?sa=i&amp;rct=j&amp;q=&amp;esrc=s&amp;source=images&amp;cd=&amp;cad=rja&amp;uact=8&amp;ved=0ahUKEwjqk7SK_6rOAhUq9YMKHSUyB_EQjRwIBw&amp;url=http://www.express.co.uk/finance/city/388088/Gibson-buys-into-cool-TEAC-brand&amp;psig=AFQjCNG-RCQJBDaX7plhWq03NnD-PUkqcg&amp;ust=1470510968210726" TargetMode="External"/><Relationship Id="rId4" Type="http://schemas.openxmlformats.org/officeDocument/2006/relationships/image" Target="../media/image54.jpeg"/></Relationships>
</file>

<file path=ppt/slides/_rels/slide43.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59.png"/><Relationship Id="rId5" Type="http://schemas.openxmlformats.org/officeDocument/2006/relationships/image" Target="../media/image58.jpeg"/><Relationship Id="rId4" Type="http://schemas.openxmlformats.org/officeDocument/2006/relationships/image" Target="../media/image57.jpeg"/><Relationship Id="rId9" Type="http://schemas.openxmlformats.org/officeDocument/2006/relationships/image" Target="../media/image6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552794A-A81A-4B57-9ED1-6EF0952C44B2}"/>
              </a:ext>
            </a:extLst>
          </p:cNvPr>
          <p:cNvGrpSpPr/>
          <p:nvPr/>
        </p:nvGrpSpPr>
        <p:grpSpPr>
          <a:xfrm>
            <a:off x="2097393" y="-379950"/>
            <a:ext cx="10776767" cy="7257000"/>
            <a:chOff x="2097393" y="-379950"/>
            <a:chExt cx="10776767" cy="7257000"/>
          </a:xfrm>
        </p:grpSpPr>
        <p:sp>
          <p:nvSpPr>
            <p:cNvPr id="15" name="Right Triangle 14">
              <a:extLst>
                <a:ext uri="{FF2B5EF4-FFF2-40B4-BE49-F238E27FC236}">
                  <a16:creationId xmlns:a16="http://schemas.microsoft.com/office/drawing/2014/main" id="{5EFAEE6E-A80F-4E35-AD75-3F5BBCAD0ACC}"/>
                </a:ext>
              </a:extLst>
            </p:cNvPr>
            <p:cNvSpPr/>
            <p:nvPr userDrawn="1"/>
          </p:nvSpPr>
          <p:spPr>
            <a:xfrm flipH="1">
              <a:off x="4205880" y="811094"/>
              <a:ext cx="8635777" cy="6065956"/>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6" name="Rectangle 15">
              <a:extLst>
                <a:ext uri="{FF2B5EF4-FFF2-40B4-BE49-F238E27FC236}">
                  <a16:creationId xmlns:a16="http://schemas.microsoft.com/office/drawing/2014/main" id="{52852F53-0459-4E10-9D47-D3F79DCC0446}"/>
                </a:ext>
              </a:extLst>
            </p:cNvPr>
            <p:cNvSpPr/>
            <p:nvPr userDrawn="1"/>
          </p:nvSpPr>
          <p:spPr>
            <a:xfrm rot="19433851">
              <a:off x="8283735" y="2154911"/>
              <a:ext cx="4590425" cy="465707"/>
            </a:xfrm>
            <a:prstGeom prst="rect">
              <a:avLst/>
            </a:prstGeom>
            <a:solidFill>
              <a:srgbClr val="FF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8DD3468-F719-419A-BAE9-F0D9BBA90207}"/>
                </a:ext>
              </a:extLst>
            </p:cNvPr>
            <p:cNvSpPr/>
            <p:nvPr userDrawn="1"/>
          </p:nvSpPr>
          <p:spPr>
            <a:xfrm rot="19433851">
              <a:off x="11414220" y="-379950"/>
              <a:ext cx="1237228" cy="465707"/>
            </a:xfrm>
            <a:prstGeom prst="rect">
              <a:avLst/>
            </a:prstGeom>
            <a:solidFill>
              <a:srgbClr val="FF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299B963-67E9-447D-A7DC-C25A60E46F2B}"/>
                </a:ext>
              </a:extLst>
            </p:cNvPr>
            <p:cNvSpPr/>
            <p:nvPr userDrawn="1"/>
          </p:nvSpPr>
          <p:spPr>
            <a:xfrm rot="19433851">
              <a:off x="10199926" y="946812"/>
              <a:ext cx="2455331" cy="46570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ln>
                  <a:noFill/>
                </a:ln>
              </a:endParaRPr>
            </a:p>
          </p:txBody>
        </p:sp>
        <p:sp>
          <p:nvSpPr>
            <p:cNvPr id="19" name="Rectangle 18">
              <a:extLst>
                <a:ext uri="{FF2B5EF4-FFF2-40B4-BE49-F238E27FC236}">
                  <a16:creationId xmlns:a16="http://schemas.microsoft.com/office/drawing/2014/main" id="{6B031307-2353-4BE9-9E00-99B3813ADE08}"/>
                </a:ext>
              </a:extLst>
            </p:cNvPr>
            <p:cNvSpPr/>
            <p:nvPr userDrawn="1"/>
          </p:nvSpPr>
          <p:spPr>
            <a:xfrm rot="19517630">
              <a:off x="2097393" y="4984153"/>
              <a:ext cx="6881254" cy="46570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ln>
                  <a:noFill/>
                </a:ln>
              </a:endParaRPr>
            </a:p>
          </p:txBody>
        </p:sp>
      </p:grpSp>
      <p:sp>
        <p:nvSpPr>
          <p:cNvPr id="9" name="TextBox 8">
            <a:extLst>
              <a:ext uri="{FF2B5EF4-FFF2-40B4-BE49-F238E27FC236}">
                <a16:creationId xmlns:a16="http://schemas.microsoft.com/office/drawing/2014/main" id="{6846AB28-2CED-4618-B978-4691EB662B8E}"/>
              </a:ext>
            </a:extLst>
          </p:cNvPr>
          <p:cNvSpPr txBox="1"/>
          <p:nvPr/>
        </p:nvSpPr>
        <p:spPr>
          <a:xfrm>
            <a:off x="7676208" y="4767743"/>
            <a:ext cx="4686301" cy="1569660"/>
          </a:xfrm>
          <a:prstGeom prst="rect">
            <a:avLst/>
          </a:prstGeom>
          <a:noFill/>
        </p:spPr>
        <p:txBody>
          <a:bodyPr wrap="square" rtlCol="0">
            <a:spAutoFit/>
          </a:bodyPr>
          <a:lstStyle/>
          <a:p>
            <a:endParaRPr lang="en-US" sz="4000" dirty="0">
              <a:solidFill>
                <a:schemeClr val="bg1"/>
              </a:solidFill>
              <a:latin typeface="+mj-lt"/>
            </a:endParaRPr>
          </a:p>
          <a:p>
            <a:r>
              <a:rPr lang="en-US" sz="3200" dirty="0">
                <a:solidFill>
                  <a:schemeClr val="bg1"/>
                </a:solidFill>
                <a:latin typeface="+mj-lt"/>
              </a:rPr>
              <a:t>Jade Preisen</a:t>
            </a:r>
          </a:p>
          <a:p>
            <a:r>
              <a:rPr lang="en-US" sz="2400" dirty="0">
                <a:solidFill>
                  <a:schemeClr val="bg1"/>
                </a:solidFill>
              </a:rPr>
              <a:t>Senior Applications Engineer</a:t>
            </a:r>
            <a:endParaRPr lang="en-US" sz="3200" dirty="0">
              <a:solidFill>
                <a:schemeClr val="bg1"/>
              </a:solidFill>
            </a:endParaRPr>
          </a:p>
        </p:txBody>
      </p:sp>
      <p:sp>
        <p:nvSpPr>
          <p:cNvPr id="5" name="Content Placeholder 4">
            <a:extLst>
              <a:ext uri="{FF2B5EF4-FFF2-40B4-BE49-F238E27FC236}">
                <a16:creationId xmlns:a16="http://schemas.microsoft.com/office/drawing/2014/main" id="{21ABEFDD-E333-4DD5-94D8-3C46D933E53F}"/>
              </a:ext>
            </a:extLst>
          </p:cNvPr>
          <p:cNvSpPr>
            <a:spLocks noGrp="1"/>
          </p:cNvSpPr>
          <p:nvPr>
            <p:ph sz="quarter" idx="10"/>
          </p:nvPr>
        </p:nvSpPr>
        <p:spPr/>
        <p:txBody>
          <a:bodyPr/>
          <a:lstStyle/>
          <a:p>
            <a:r>
              <a:rPr lang="en-US" dirty="0"/>
              <a:t>Banner Wireless</a:t>
            </a:r>
          </a:p>
        </p:txBody>
      </p:sp>
    </p:spTree>
    <p:extLst>
      <p:ext uri="{BB962C8B-B14F-4D97-AF65-F5344CB8AC3E}">
        <p14:creationId xmlns:p14="http://schemas.microsoft.com/office/powerpoint/2010/main" val="781126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DF98C-7FFA-4A53-BF65-1B5C3BE0A593}"/>
              </a:ext>
            </a:extLst>
          </p:cNvPr>
          <p:cNvSpPr>
            <a:spLocks noGrp="1"/>
          </p:cNvSpPr>
          <p:nvPr>
            <p:ph type="title"/>
          </p:nvPr>
        </p:nvSpPr>
        <p:spPr/>
        <p:txBody>
          <a:bodyPr/>
          <a:lstStyle/>
          <a:p>
            <a:r>
              <a:rPr lang="en-US" dirty="0"/>
              <a:t>Network Communication: FHSS vs DSSS</a:t>
            </a:r>
          </a:p>
        </p:txBody>
      </p:sp>
      <p:sp>
        <p:nvSpPr>
          <p:cNvPr id="4" name="Text Box 89">
            <a:extLst>
              <a:ext uri="{FF2B5EF4-FFF2-40B4-BE49-F238E27FC236}">
                <a16:creationId xmlns:a16="http://schemas.microsoft.com/office/drawing/2014/main" id="{A1D25B6B-D9C0-41E2-BB11-05C7EFD44F1F}"/>
              </a:ext>
            </a:extLst>
          </p:cNvPr>
          <p:cNvSpPr txBox="1">
            <a:spLocks noChangeArrowheads="1"/>
          </p:cNvSpPr>
          <p:nvPr/>
        </p:nvSpPr>
        <p:spPr bwMode="auto">
          <a:xfrm>
            <a:off x="1613744" y="1452716"/>
            <a:ext cx="3866437" cy="646331"/>
          </a:xfrm>
          <a:prstGeom prst="rect">
            <a:avLst/>
          </a:prstGeom>
          <a:noFill/>
          <a:ln w="12700">
            <a:noFill/>
            <a:miter lim="800000"/>
            <a:headEnd type="none" w="sm" len="sm"/>
            <a:tailEnd type="none" w="sm" len="sm"/>
          </a:ln>
          <a:effectLst/>
        </p:spPr>
        <p:txBody>
          <a:bodyPr wrap="square">
            <a:spAutoFit/>
          </a:bodyPr>
          <a:lstStyle/>
          <a:p>
            <a:pPr eaLnBrk="1" hangingPunct="1"/>
            <a:r>
              <a:rPr lang="en-US" b="1" dirty="0">
                <a:latin typeface="Arial" pitchFamily="34" charset="0"/>
                <a:cs typeface="Arial" pitchFamily="34" charset="0"/>
              </a:rPr>
              <a:t>DSSS = Direct Sequence Spread Spectrum</a:t>
            </a:r>
          </a:p>
        </p:txBody>
      </p:sp>
      <p:sp>
        <p:nvSpPr>
          <p:cNvPr id="5" name="Line 6">
            <a:extLst>
              <a:ext uri="{FF2B5EF4-FFF2-40B4-BE49-F238E27FC236}">
                <a16:creationId xmlns:a16="http://schemas.microsoft.com/office/drawing/2014/main" id="{656398B3-C813-4250-A833-C11768D3D4A3}"/>
              </a:ext>
            </a:extLst>
          </p:cNvPr>
          <p:cNvSpPr>
            <a:spLocks noChangeShapeType="1"/>
          </p:cNvSpPr>
          <p:nvPr/>
        </p:nvSpPr>
        <p:spPr bwMode="auto">
          <a:xfrm>
            <a:off x="2220092" y="3381325"/>
            <a:ext cx="2514600" cy="0"/>
          </a:xfrm>
          <a:prstGeom prst="line">
            <a:avLst/>
          </a:prstGeom>
          <a:noFill/>
          <a:ln w="57150">
            <a:solidFill>
              <a:schemeClr val="tx1"/>
            </a:solidFill>
            <a:round/>
            <a:headEnd/>
            <a:tailEnd/>
          </a:ln>
          <a:effectLst/>
        </p:spPr>
        <p:txBody>
          <a:bodyPr wrap="none" anchor="ctr"/>
          <a:lstStyle/>
          <a:p>
            <a:endParaRPr lang="en-US"/>
          </a:p>
        </p:txBody>
      </p:sp>
      <p:sp>
        <p:nvSpPr>
          <p:cNvPr id="6" name="Line 7">
            <a:extLst>
              <a:ext uri="{FF2B5EF4-FFF2-40B4-BE49-F238E27FC236}">
                <a16:creationId xmlns:a16="http://schemas.microsoft.com/office/drawing/2014/main" id="{60838567-F3D9-44D5-9E08-A54EF2AE72F3}"/>
              </a:ext>
            </a:extLst>
          </p:cNvPr>
          <p:cNvSpPr>
            <a:spLocks noChangeShapeType="1"/>
          </p:cNvSpPr>
          <p:nvPr/>
        </p:nvSpPr>
        <p:spPr bwMode="auto">
          <a:xfrm>
            <a:off x="2220092" y="2466926"/>
            <a:ext cx="0" cy="935831"/>
          </a:xfrm>
          <a:prstGeom prst="line">
            <a:avLst/>
          </a:prstGeom>
          <a:noFill/>
          <a:ln w="57150">
            <a:solidFill>
              <a:schemeClr val="tx1"/>
            </a:solidFill>
            <a:round/>
            <a:headEnd/>
            <a:tailEnd/>
          </a:ln>
          <a:effectLst/>
        </p:spPr>
        <p:txBody>
          <a:bodyPr wrap="none" anchor="ctr"/>
          <a:lstStyle/>
          <a:p>
            <a:endParaRPr lang="en-US"/>
          </a:p>
        </p:txBody>
      </p:sp>
      <p:sp>
        <p:nvSpPr>
          <p:cNvPr id="7" name="Text Box 10">
            <a:extLst>
              <a:ext uri="{FF2B5EF4-FFF2-40B4-BE49-F238E27FC236}">
                <a16:creationId xmlns:a16="http://schemas.microsoft.com/office/drawing/2014/main" id="{8F43B00C-D0A4-436F-9C6B-9B013CEFA7C3}"/>
              </a:ext>
            </a:extLst>
          </p:cNvPr>
          <p:cNvSpPr txBox="1">
            <a:spLocks noChangeArrowheads="1"/>
          </p:cNvSpPr>
          <p:nvPr/>
        </p:nvSpPr>
        <p:spPr bwMode="auto">
          <a:xfrm>
            <a:off x="2048642" y="3434903"/>
            <a:ext cx="702436" cy="253916"/>
          </a:xfrm>
          <a:prstGeom prst="rect">
            <a:avLst/>
          </a:prstGeom>
          <a:noFill/>
          <a:ln w="9525">
            <a:noFill/>
            <a:miter lim="800000"/>
            <a:headEnd/>
            <a:tailEnd/>
          </a:ln>
          <a:effectLst/>
        </p:spPr>
        <p:txBody>
          <a:bodyPr wrap="none">
            <a:spAutoFit/>
          </a:bodyPr>
          <a:lstStyle/>
          <a:p>
            <a:r>
              <a:rPr lang="en-US" sz="1050">
                <a:latin typeface="Tahoma" pitchFamily="34" charset="0"/>
              </a:rPr>
              <a:t>902 MHz</a:t>
            </a:r>
          </a:p>
        </p:txBody>
      </p:sp>
      <p:sp>
        <p:nvSpPr>
          <p:cNvPr id="8" name="Text Box 11">
            <a:extLst>
              <a:ext uri="{FF2B5EF4-FFF2-40B4-BE49-F238E27FC236}">
                <a16:creationId xmlns:a16="http://schemas.microsoft.com/office/drawing/2014/main" id="{7126841D-DBE6-4093-BE3C-4577A57ACE25}"/>
              </a:ext>
            </a:extLst>
          </p:cNvPr>
          <p:cNvSpPr txBox="1">
            <a:spLocks noChangeArrowheads="1"/>
          </p:cNvSpPr>
          <p:nvPr/>
        </p:nvSpPr>
        <p:spPr bwMode="auto">
          <a:xfrm>
            <a:off x="4437035" y="3434903"/>
            <a:ext cx="702436" cy="253916"/>
          </a:xfrm>
          <a:prstGeom prst="rect">
            <a:avLst/>
          </a:prstGeom>
          <a:noFill/>
          <a:ln w="9525">
            <a:noFill/>
            <a:miter lim="800000"/>
            <a:headEnd/>
            <a:tailEnd/>
          </a:ln>
          <a:effectLst/>
        </p:spPr>
        <p:txBody>
          <a:bodyPr wrap="none">
            <a:spAutoFit/>
          </a:bodyPr>
          <a:lstStyle/>
          <a:p>
            <a:r>
              <a:rPr lang="en-US" sz="1050" dirty="0">
                <a:latin typeface="Tahoma" pitchFamily="34" charset="0"/>
              </a:rPr>
              <a:t>928 MHz</a:t>
            </a:r>
          </a:p>
        </p:txBody>
      </p:sp>
      <p:sp>
        <p:nvSpPr>
          <p:cNvPr id="9" name="Text Box 12">
            <a:extLst>
              <a:ext uri="{FF2B5EF4-FFF2-40B4-BE49-F238E27FC236}">
                <a16:creationId xmlns:a16="http://schemas.microsoft.com/office/drawing/2014/main" id="{9E25D4E9-6412-4E14-974C-ACE6E28B47D2}"/>
              </a:ext>
            </a:extLst>
          </p:cNvPr>
          <p:cNvSpPr txBox="1">
            <a:spLocks noChangeArrowheads="1"/>
          </p:cNvSpPr>
          <p:nvPr/>
        </p:nvSpPr>
        <p:spPr bwMode="auto">
          <a:xfrm>
            <a:off x="2853504" y="2216663"/>
            <a:ext cx="1112036" cy="276999"/>
          </a:xfrm>
          <a:prstGeom prst="rect">
            <a:avLst/>
          </a:prstGeom>
          <a:noFill/>
          <a:ln w="9525">
            <a:noFill/>
            <a:miter lim="800000"/>
            <a:headEnd/>
            <a:tailEnd/>
          </a:ln>
          <a:effectLst/>
        </p:spPr>
        <p:txBody>
          <a:bodyPr wrap="none">
            <a:spAutoFit/>
          </a:bodyPr>
          <a:lstStyle/>
          <a:p>
            <a:r>
              <a:rPr lang="en-US" sz="1200">
                <a:latin typeface="Tahoma" pitchFamily="34" charset="0"/>
              </a:rPr>
              <a:t>Spread Signal</a:t>
            </a:r>
          </a:p>
        </p:txBody>
      </p:sp>
      <p:grpSp>
        <p:nvGrpSpPr>
          <p:cNvPr id="10" name="Group 94">
            <a:extLst>
              <a:ext uri="{FF2B5EF4-FFF2-40B4-BE49-F238E27FC236}">
                <a16:creationId xmlns:a16="http://schemas.microsoft.com/office/drawing/2014/main" id="{9A259933-85A3-46AD-B1E3-A716F2563FC0}"/>
              </a:ext>
            </a:extLst>
          </p:cNvPr>
          <p:cNvGrpSpPr>
            <a:grpSpLocks/>
          </p:cNvGrpSpPr>
          <p:nvPr/>
        </p:nvGrpSpPr>
        <p:grpSpPr bwMode="auto">
          <a:xfrm>
            <a:off x="2821358" y="2911028"/>
            <a:ext cx="1150144" cy="457200"/>
            <a:chOff x="1464" y="918"/>
            <a:chExt cx="1548" cy="462"/>
          </a:xfrm>
        </p:grpSpPr>
        <p:grpSp>
          <p:nvGrpSpPr>
            <p:cNvPr id="11" name="Group 95">
              <a:extLst>
                <a:ext uri="{FF2B5EF4-FFF2-40B4-BE49-F238E27FC236}">
                  <a16:creationId xmlns:a16="http://schemas.microsoft.com/office/drawing/2014/main" id="{1DD95C8E-570C-401D-80CA-9CF433679F33}"/>
                </a:ext>
              </a:extLst>
            </p:cNvPr>
            <p:cNvGrpSpPr>
              <a:grpSpLocks/>
            </p:cNvGrpSpPr>
            <p:nvPr/>
          </p:nvGrpSpPr>
          <p:grpSpPr bwMode="auto">
            <a:xfrm>
              <a:off x="2238" y="918"/>
              <a:ext cx="774" cy="462"/>
              <a:chOff x="1716" y="918"/>
              <a:chExt cx="774" cy="462"/>
            </a:xfrm>
          </p:grpSpPr>
          <p:sp>
            <p:nvSpPr>
              <p:cNvPr id="17" name="Arc 96">
                <a:extLst>
                  <a:ext uri="{FF2B5EF4-FFF2-40B4-BE49-F238E27FC236}">
                    <a16:creationId xmlns:a16="http://schemas.microsoft.com/office/drawing/2014/main" id="{C1A06F12-88FE-4AF7-955A-73813B26E062}"/>
                  </a:ext>
                </a:extLst>
              </p:cNvPr>
              <p:cNvSpPr>
                <a:spLocks/>
              </p:cNvSpPr>
              <p:nvPr/>
            </p:nvSpPr>
            <p:spPr bwMode="auto">
              <a:xfrm>
                <a:off x="1716" y="918"/>
                <a:ext cx="612" cy="3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ffectLst/>
            </p:spPr>
            <p:txBody>
              <a:bodyPr wrap="none" anchor="ctr"/>
              <a:lstStyle/>
              <a:p>
                <a:endParaRPr lang="en-US"/>
              </a:p>
            </p:txBody>
          </p:sp>
          <p:grpSp>
            <p:nvGrpSpPr>
              <p:cNvPr id="18" name="Group 97">
                <a:extLst>
                  <a:ext uri="{FF2B5EF4-FFF2-40B4-BE49-F238E27FC236}">
                    <a16:creationId xmlns:a16="http://schemas.microsoft.com/office/drawing/2014/main" id="{E63DA19A-78BF-4CBD-9B38-3212CF79238A}"/>
                  </a:ext>
                </a:extLst>
              </p:cNvPr>
              <p:cNvGrpSpPr>
                <a:grpSpLocks/>
              </p:cNvGrpSpPr>
              <p:nvPr/>
            </p:nvGrpSpPr>
            <p:grpSpPr bwMode="auto">
              <a:xfrm>
                <a:off x="2316" y="1227"/>
                <a:ext cx="174" cy="153"/>
                <a:chOff x="2520" y="768"/>
                <a:chExt cx="696" cy="612"/>
              </a:xfrm>
            </p:grpSpPr>
            <p:sp>
              <p:nvSpPr>
                <p:cNvPr id="19" name="Arc 98">
                  <a:extLst>
                    <a:ext uri="{FF2B5EF4-FFF2-40B4-BE49-F238E27FC236}">
                      <a16:creationId xmlns:a16="http://schemas.microsoft.com/office/drawing/2014/main" id="{B41DA158-ADD1-4BC3-B7A7-1022FACBA350}"/>
                    </a:ext>
                  </a:extLst>
                </p:cNvPr>
                <p:cNvSpPr>
                  <a:spLocks/>
                </p:cNvSpPr>
                <p:nvPr/>
              </p:nvSpPr>
              <p:spPr bwMode="auto">
                <a:xfrm>
                  <a:off x="2796" y="768"/>
                  <a:ext cx="420" cy="6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ffectLst/>
              </p:spPr>
              <p:txBody>
                <a:bodyPr wrap="none" anchor="ctr"/>
                <a:lstStyle/>
                <a:p>
                  <a:endParaRPr lang="en-US"/>
                </a:p>
              </p:txBody>
            </p:sp>
            <p:sp>
              <p:nvSpPr>
                <p:cNvPr id="20" name="Arc 99">
                  <a:extLst>
                    <a:ext uri="{FF2B5EF4-FFF2-40B4-BE49-F238E27FC236}">
                      <a16:creationId xmlns:a16="http://schemas.microsoft.com/office/drawing/2014/main" id="{16D91C0F-CE1B-462D-BC89-FDD9F2AC65D6}"/>
                    </a:ext>
                  </a:extLst>
                </p:cNvPr>
                <p:cNvSpPr>
                  <a:spLocks/>
                </p:cNvSpPr>
                <p:nvPr/>
              </p:nvSpPr>
              <p:spPr bwMode="auto">
                <a:xfrm flipH="1">
                  <a:off x="2520" y="768"/>
                  <a:ext cx="276" cy="612"/>
                </a:xfrm>
                <a:custGeom>
                  <a:avLst/>
                  <a:gdLst>
                    <a:gd name="G0" fmla="+- 0 0 0"/>
                    <a:gd name="G1" fmla="+- 21600 0 0"/>
                    <a:gd name="G2" fmla="+- 21600 0 0"/>
                    <a:gd name="T0" fmla="*/ 0 w 20266"/>
                    <a:gd name="T1" fmla="*/ 0 h 21600"/>
                    <a:gd name="T2" fmla="*/ 20266 w 20266"/>
                    <a:gd name="T3" fmla="*/ 14128 h 21600"/>
                    <a:gd name="T4" fmla="*/ 0 w 20266"/>
                    <a:gd name="T5" fmla="*/ 21600 h 21600"/>
                  </a:gdLst>
                  <a:ahLst/>
                  <a:cxnLst>
                    <a:cxn ang="0">
                      <a:pos x="T0" y="T1"/>
                    </a:cxn>
                    <a:cxn ang="0">
                      <a:pos x="T2" y="T3"/>
                    </a:cxn>
                    <a:cxn ang="0">
                      <a:pos x="T4" y="T5"/>
                    </a:cxn>
                  </a:cxnLst>
                  <a:rect l="0" t="0" r="r" b="b"/>
                  <a:pathLst>
                    <a:path w="20266" h="21600" fill="none" extrusionOk="0">
                      <a:moveTo>
                        <a:pt x="-1" y="0"/>
                      </a:moveTo>
                      <a:cubicBezTo>
                        <a:pt x="9047" y="0"/>
                        <a:pt x="17136" y="5638"/>
                        <a:pt x="20266" y="14127"/>
                      </a:cubicBezTo>
                    </a:path>
                    <a:path w="20266" h="21600" stroke="0" extrusionOk="0">
                      <a:moveTo>
                        <a:pt x="-1" y="0"/>
                      </a:moveTo>
                      <a:cubicBezTo>
                        <a:pt x="9047" y="0"/>
                        <a:pt x="17136" y="5638"/>
                        <a:pt x="20266" y="14127"/>
                      </a:cubicBezTo>
                      <a:lnTo>
                        <a:pt x="0" y="21600"/>
                      </a:lnTo>
                      <a:close/>
                    </a:path>
                  </a:pathLst>
                </a:custGeom>
                <a:noFill/>
                <a:ln w="12700">
                  <a:solidFill>
                    <a:schemeClr val="tx1"/>
                  </a:solidFill>
                  <a:round/>
                  <a:headEnd/>
                  <a:tailEnd/>
                </a:ln>
                <a:effectLst/>
              </p:spPr>
              <p:txBody>
                <a:bodyPr wrap="none" anchor="ctr"/>
                <a:lstStyle/>
                <a:p>
                  <a:endParaRPr lang="en-US"/>
                </a:p>
              </p:txBody>
            </p:sp>
          </p:grpSp>
        </p:grpSp>
        <p:grpSp>
          <p:nvGrpSpPr>
            <p:cNvPr id="12" name="Group 100">
              <a:extLst>
                <a:ext uri="{FF2B5EF4-FFF2-40B4-BE49-F238E27FC236}">
                  <a16:creationId xmlns:a16="http://schemas.microsoft.com/office/drawing/2014/main" id="{AC2F2C14-C6A6-4D7B-BEBC-138742AE14B4}"/>
                </a:ext>
              </a:extLst>
            </p:cNvPr>
            <p:cNvGrpSpPr>
              <a:grpSpLocks/>
            </p:cNvGrpSpPr>
            <p:nvPr/>
          </p:nvGrpSpPr>
          <p:grpSpPr bwMode="auto">
            <a:xfrm flipH="1">
              <a:off x="1464" y="918"/>
              <a:ext cx="774" cy="462"/>
              <a:chOff x="1716" y="918"/>
              <a:chExt cx="774" cy="462"/>
            </a:xfrm>
          </p:grpSpPr>
          <p:sp>
            <p:nvSpPr>
              <p:cNvPr id="13" name="Arc 101">
                <a:extLst>
                  <a:ext uri="{FF2B5EF4-FFF2-40B4-BE49-F238E27FC236}">
                    <a16:creationId xmlns:a16="http://schemas.microsoft.com/office/drawing/2014/main" id="{7AE172AD-00C8-40FC-BC59-5DA1FABD7D57}"/>
                  </a:ext>
                </a:extLst>
              </p:cNvPr>
              <p:cNvSpPr>
                <a:spLocks/>
              </p:cNvSpPr>
              <p:nvPr/>
            </p:nvSpPr>
            <p:spPr bwMode="auto">
              <a:xfrm>
                <a:off x="1716" y="918"/>
                <a:ext cx="612" cy="3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ffectLst/>
            </p:spPr>
            <p:txBody>
              <a:bodyPr wrap="none" anchor="ctr"/>
              <a:lstStyle/>
              <a:p>
                <a:endParaRPr lang="en-US"/>
              </a:p>
            </p:txBody>
          </p:sp>
          <p:grpSp>
            <p:nvGrpSpPr>
              <p:cNvPr id="14" name="Group 102">
                <a:extLst>
                  <a:ext uri="{FF2B5EF4-FFF2-40B4-BE49-F238E27FC236}">
                    <a16:creationId xmlns:a16="http://schemas.microsoft.com/office/drawing/2014/main" id="{2E071771-DAE9-4941-BB54-E5BA766030E6}"/>
                  </a:ext>
                </a:extLst>
              </p:cNvPr>
              <p:cNvGrpSpPr>
                <a:grpSpLocks/>
              </p:cNvGrpSpPr>
              <p:nvPr/>
            </p:nvGrpSpPr>
            <p:grpSpPr bwMode="auto">
              <a:xfrm>
                <a:off x="2316" y="1227"/>
                <a:ext cx="174" cy="153"/>
                <a:chOff x="2520" y="768"/>
                <a:chExt cx="696" cy="612"/>
              </a:xfrm>
            </p:grpSpPr>
            <p:sp>
              <p:nvSpPr>
                <p:cNvPr id="15" name="Arc 103">
                  <a:extLst>
                    <a:ext uri="{FF2B5EF4-FFF2-40B4-BE49-F238E27FC236}">
                      <a16:creationId xmlns:a16="http://schemas.microsoft.com/office/drawing/2014/main" id="{A52F2B75-9B10-45C8-8F46-0D2766E7D40B}"/>
                    </a:ext>
                  </a:extLst>
                </p:cNvPr>
                <p:cNvSpPr>
                  <a:spLocks/>
                </p:cNvSpPr>
                <p:nvPr/>
              </p:nvSpPr>
              <p:spPr bwMode="auto">
                <a:xfrm>
                  <a:off x="2796" y="768"/>
                  <a:ext cx="420" cy="6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ffectLst/>
              </p:spPr>
              <p:txBody>
                <a:bodyPr wrap="none" anchor="ctr"/>
                <a:lstStyle/>
                <a:p>
                  <a:endParaRPr lang="en-US"/>
                </a:p>
              </p:txBody>
            </p:sp>
            <p:sp>
              <p:nvSpPr>
                <p:cNvPr id="16" name="Arc 104">
                  <a:extLst>
                    <a:ext uri="{FF2B5EF4-FFF2-40B4-BE49-F238E27FC236}">
                      <a16:creationId xmlns:a16="http://schemas.microsoft.com/office/drawing/2014/main" id="{16E8A437-DD5C-4007-9810-D10D93F44477}"/>
                    </a:ext>
                  </a:extLst>
                </p:cNvPr>
                <p:cNvSpPr>
                  <a:spLocks/>
                </p:cNvSpPr>
                <p:nvPr/>
              </p:nvSpPr>
              <p:spPr bwMode="auto">
                <a:xfrm flipH="1">
                  <a:off x="2520" y="768"/>
                  <a:ext cx="276" cy="612"/>
                </a:xfrm>
                <a:custGeom>
                  <a:avLst/>
                  <a:gdLst>
                    <a:gd name="G0" fmla="+- 0 0 0"/>
                    <a:gd name="G1" fmla="+- 21600 0 0"/>
                    <a:gd name="G2" fmla="+- 21600 0 0"/>
                    <a:gd name="T0" fmla="*/ 0 w 20266"/>
                    <a:gd name="T1" fmla="*/ 0 h 21600"/>
                    <a:gd name="T2" fmla="*/ 20266 w 20266"/>
                    <a:gd name="T3" fmla="*/ 14128 h 21600"/>
                    <a:gd name="T4" fmla="*/ 0 w 20266"/>
                    <a:gd name="T5" fmla="*/ 21600 h 21600"/>
                  </a:gdLst>
                  <a:ahLst/>
                  <a:cxnLst>
                    <a:cxn ang="0">
                      <a:pos x="T0" y="T1"/>
                    </a:cxn>
                    <a:cxn ang="0">
                      <a:pos x="T2" y="T3"/>
                    </a:cxn>
                    <a:cxn ang="0">
                      <a:pos x="T4" y="T5"/>
                    </a:cxn>
                  </a:cxnLst>
                  <a:rect l="0" t="0" r="r" b="b"/>
                  <a:pathLst>
                    <a:path w="20266" h="21600" fill="none" extrusionOk="0">
                      <a:moveTo>
                        <a:pt x="-1" y="0"/>
                      </a:moveTo>
                      <a:cubicBezTo>
                        <a:pt x="9047" y="0"/>
                        <a:pt x="17136" y="5638"/>
                        <a:pt x="20266" y="14127"/>
                      </a:cubicBezTo>
                    </a:path>
                    <a:path w="20266" h="21600" stroke="0" extrusionOk="0">
                      <a:moveTo>
                        <a:pt x="-1" y="0"/>
                      </a:moveTo>
                      <a:cubicBezTo>
                        <a:pt x="9047" y="0"/>
                        <a:pt x="17136" y="5638"/>
                        <a:pt x="20266" y="14127"/>
                      </a:cubicBezTo>
                      <a:lnTo>
                        <a:pt x="0" y="21600"/>
                      </a:lnTo>
                      <a:close/>
                    </a:path>
                  </a:pathLst>
                </a:custGeom>
                <a:noFill/>
                <a:ln w="12700">
                  <a:solidFill>
                    <a:schemeClr val="tx1"/>
                  </a:solidFill>
                  <a:round/>
                  <a:headEnd/>
                  <a:tailEnd/>
                </a:ln>
                <a:effectLst/>
              </p:spPr>
              <p:txBody>
                <a:bodyPr wrap="none" anchor="ctr"/>
                <a:lstStyle/>
                <a:p>
                  <a:endParaRPr lang="en-US"/>
                </a:p>
              </p:txBody>
            </p:sp>
          </p:grpSp>
        </p:grpSp>
      </p:grpSp>
      <p:sp>
        <p:nvSpPr>
          <p:cNvPr id="21" name="Line 105">
            <a:extLst>
              <a:ext uri="{FF2B5EF4-FFF2-40B4-BE49-F238E27FC236}">
                <a16:creationId xmlns:a16="http://schemas.microsoft.com/office/drawing/2014/main" id="{281E292F-7198-4C5E-A1B0-2BDFFB65BDCB}"/>
              </a:ext>
            </a:extLst>
          </p:cNvPr>
          <p:cNvSpPr>
            <a:spLocks noChangeShapeType="1"/>
          </p:cNvSpPr>
          <p:nvPr/>
        </p:nvSpPr>
        <p:spPr bwMode="auto">
          <a:xfrm>
            <a:off x="3396429" y="2725291"/>
            <a:ext cx="0" cy="900113"/>
          </a:xfrm>
          <a:prstGeom prst="line">
            <a:avLst/>
          </a:prstGeom>
          <a:noFill/>
          <a:ln w="12700">
            <a:solidFill>
              <a:schemeClr val="tx1"/>
            </a:solidFill>
            <a:prstDash val="lgDashDot"/>
            <a:round/>
            <a:headEnd/>
            <a:tailEnd/>
          </a:ln>
          <a:effectLst/>
        </p:spPr>
        <p:txBody>
          <a:bodyPr/>
          <a:lstStyle/>
          <a:p>
            <a:endParaRPr lang="en-US"/>
          </a:p>
        </p:txBody>
      </p:sp>
      <p:sp>
        <p:nvSpPr>
          <p:cNvPr id="22" name="AutoShape 106">
            <a:extLst>
              <a:ext uri="{FF2B5EF4-FFF2-40B4-BE49-F238E27FC236}">
                <a16:creationId xmlns:a16="http://schemas.microsoft.com/office/drawing/2014/main" id="{F8BCE8EE-644C-4423-A2F4-643C196CCEC9}"/>
              </a:ext>
            </a:extLst>
          </p:cNvPr>
          <p:cNvSpPr>
            <a:spLocks/>
          </p:cNvSpPr>
          <p:nvPr/>
        </p:nvSpPr>
        <p:spPr bwMode="auto">
          <a:xfrm rot="5400000">
            <a:off x="3314276" y="2125216"/>
            <a:ext cx="164306" cy="985838"/>
          </a:xfrm>
          <a:prstGeom prst="leftBrace">
            <a:avLst>
              <a:gd name="adj1" fmla="val 50000"/>
              <a:gd name="adj2" fmla="val 50000"/>
            </a:avLst>
          </a:prstGeom>
          <a:noFill/>
          <a:ln w="22225">
            <a:solidFill>
              <a:schemeClr val="tx1"/>
            </a:solidFill>
            <a:round/>
            <a:headEnd/>
            <a:tailEnd/>
          </a:ln>
          <a:effectLst/>
        </p:spPr>
        <p:txBody>
          <a:bodyPr wrap="none" anchor="ctr"/>
          <a:lstStyle/>
          <a:p>
            <a:endParaRPr lang="en-US"/>
          </a:p>
        </p:txBody>
      </p:sp>
      <p:grpSp>
        <p:nvGrpSpPr>
          <p:cNvPr id="23" name="Group 118">
            <a:extLst>
              <a:ext uri="{FF2B5EF4-FFF2-40B4-BE49-F238E27FC236}">
                <a16:creationId xmlns:a16="http://schemas.microsoft.com/office/drawing/2014/main" id="{87124C43-57DC-486E-A7CD-CE4795415A4C}"/>
              </a:ext>
            </a:extLst>
          </p:cNvPr>
          <p:cNvGrpSpPr>
            <a:grpSpLocks/>
          </p:cNvGrpSpPr>
          <p:nvPr/>
        </p:nvGrpSpPr>
        <p:grpSpPr bwMode="auto">
          <a:xfrm>
            <a:off x="3250496" y="5244901"/>
            <a:ext cx="457200" cy="285750"/>
            <a:chOff x="1776" y="2112"/>
            <a:chExt cx="384" cy="240"/>
          </a:xfrm>
        </p:grpSpPr>
        <p:sp>
          <p:nvSpPr>
            <p:cNvPr id="24" name="Freeform 119">
              <a:extLst>
                <a:ext uri="{FF2B5EF4-FFF2-40B4-BE49-F238E27FC236}">
                  <a16:creationId xmlns:a16="http://schemas.microsoft.com/office/drawing/2014/main" id="{29C7D2E7-EF7D-4932-A395-553C7D9CC38A}"/>
                </a:ext>
              </a:extLst>
            </p:cNvPr>
            <p:cNvSpPr>
              <a:spLocks/>
            </p:cNvSpPr>
            <p:nvPr/>
          </p:nvSpPr>
          <p:spPr bwMode="auto">
            <a:xfrm flipH="1">
              <a:off x="1968" y="2112"/>
              <a:ext cx="192" cy="240"/>
            </a:xfrm>
            <a:custGeom>
              <a:avLst/>
              <a:gdLst/>
              <a:ahLst/>
              <a:cxnLst>
                <a:cxn ang="0">
                  <a:pos x="0" y="240"/>
                </a:cxn>
                <a:cxn ang="0">
                  <a:pos x="144" y="192"/>
                </a:cxn>
                <a:cxn ang="0">
                  <a:pos x="192" y="0"/>
                </a:cxn>
              </a:cxnLst>
              <a:rect l="0" t="0" r="r" b="b"/>
              <a:pathLst>
                <a:path w="192" h="240">
                  <a:moveTo>
                    <a:pt x="0" y="240"/>
                  </a:moveTo>
                  <a:cubicBezTo>
                    <a:pt x="56" y="236"/>
                    <a:pt x="112" y="232"/>
                    <a:pt x="144" y="192"/>
                  </a:cubicBezTo>
                  <a:cubicBezTo>
                    <a:pt x="176" y="152"/>
                    <a:pt x="184" y="32"/>
                    <a:pt x="192" y="0"/>
                  </a:cubicBezTo>
                </a:path>
              </a:pathLst>
            </a:custGeom>
            <a:noFill/>
            <a:ln w="12700" cmpd="sng">
              <a:solidFill>
                <a:schemeClr val="tx1"/>
              </a:solidFill>
              <a:round/>
              <a:headEnd/>
              <a:tailEnd/>
            </a:ln>
            <a:effectLst/>
          </p:spPr>
          <p:txBody>
            <a:bodyPr wrap="none" anchor="ctr"/>
            <a:lstStyle/>
            <a:p>
              <a:endParaRPr lang="en-US"/>
            </a:p>
          </p:txBody>
        </p:sp>
        <p:sp>
          <p:nvSpPr>
            <p:cNvPr id="25" name="Freeform 120">
              <a:extLst>
                <a:ext uri="{FF2B5EF4-FFF2-40B4-BE49-F238E27FC236}">
                  <a16:creationId xmlns:a16="http://schemas.microsoft.com/office/drawing/2014/main" id="{C26BE45B-333C-4622-89C8-B377064E2DBD}"/>
                </a:ext>
              </a:extLst>
            </p:cNvPr>
            <p:cNvSpPr>
              <a:spLocks/>
            </p:cNvSpPr>
            <p:nvPr/>
          </p:nvSpPr>
          <p:spPr bwMode="auto">
            <a:xfrm>
              <a:off x="1776" y="2112"/>
              <a:ext cx="192" cy="240"/>
            </a:xfrm>
            <a:custGeom>
              <a:avLst/>
              <a:gdLst/>
              <a:ahLst/>
              <a:cxnLst>
                <a:cxn ang="0">
                  <a:pos x="0" y="240"/>
                </a:cxn>
                <a:cxn ang="0">
                  <a:pos x="144" y="192"/>
                </a:cxn>
                <a:cxn ang="0">
                  <a:pos x="192" y="0"/>
                </a:cxn>
              </a:cxnLst>
              <a:rect l="0" t="0" r="r" b="b"/>
              <a:pathLst>
                <a:path w="192" h="240">
                  <a:moveTo>
                    <a:pt x="0" y="240"/>
                  </a:moveTo>
                  <a:cubicBezTo>
                    <a:pt x="56" y="236"/>
                    <a:pt x="112" y="232"/>
                    <a:pt x="144" y="192"/>
                  </a:cubicBezTo>
                  <a:cubicBezTo>
                    <a:pt x="176" y="152"/>
                    <a:pt x="184" y="32"/>
                    <a:pt x="192" y="0"/>
                  </a:cubicBezTo>
                </a:path>
              </a:pathLst>
            </a:custGeom>
            <a:noFill/>
            <a:ln w="12700" cmpd="sng">
              <a:solidFill>
                <a:schemeClr val="tx1"/>
              </a:solidFill>
              <a:round/>
              <a:headEnd/>
              <a:tailEnd/>
            </a:ln>
            <a:effectLst/>
          </p:spPr>
          <p:txBody>
            <a:bodyPr wrap="none" anchor="ctr"/>
            <a:lstStyle/>
            <a:p>
              <a:endParaRPr lang="en-US"/>
            </a:p>
          </p:txBody>
        </p:sp>
      </p:grpSp>
      <p:sp>
        <p:nvSpPr>
          <p:cNvPr id="26" name="Line 121">
            <a:extLst>
              <a:ext uri="{FF2B5EF4-FFF2-40B4-BE49-F238E27FC236}">
                <a16:creationId xmlns:a16="http://schemas.microsoft.com/office/drawing/2014/main" id="{CB10E269-BCE4-4465-83AB-0A9AFB8D8D94}"/>
              </a:ext>
            </a:extLst>
          </p:cNvPr>
          <p:cNvSpPr>
            <a:spLocks noChangeShapeType="1"/>
          </p:cNvSpPr>
          <p:nvPr/>
        </p:nvSpPr>
        <p:spPr bwMode="auto">
          <a:xfrm>
            <a:off x="2221796" y="5530651"/>
            <a:ext cx="2514600" cy="0"/>
          </a:xfrm>
          <a:prstGeom prst="line">
            <a:avLst/>
          </a:prstGeom>
          <a:noFill/>
          <a:ln w="57150">
            <a:solidFill>
              <a:schemeClr val="tx1"/>
            </a:solidFill>
            <a:round/>
            <a:headEnd/>
            <a:tailEnd/>
          </a:ln>
          <a:effectLst/>
        </p:spPr>
        <p:txBody>
          <a:bodyPr wrap="none" anchor="ctr"/>
          <a:lstStyle/>
          <a:p>
            <a:endParaRPr lang="en-US"/>
          </a:p>
        </p:txBody>
      </p:sp>
      <p:sp>
        <p:nvSpPr>
          <p:cNvPr id="27" name="Line 122">
            <a:extLst>
              <a:ext uri="{FF2B5EF4-FFF2-40B4-BE49-F238E27FC236}">
                <a16:creationId xmlns:a16="http://schemas.microsoft.com/office/drawing/2014/main" id="{A8B9B2D4-33BF-437C-8F5F-3EB710FFEC8B}"/>
              </a:ext>
            </a:extLst>
          </p:cNvPr>
          <p:cNvSpPr>
            <a:spLocks noChangeShapeType="1"/>
          </p:cNvSpPr>
          <p:nvPr/>
        </p:nvSpPr>
        <p:spPr bwMode="auto">
          <a:xfrm>
            <a:off x="2221796" y="4616252"/>
            <a:ext cx="0" cy="935831"/>
          </a:xfrm>
          <a:prstGeom prst="line">
            <a:avLst/>
          </a:prstGeom>
          <a:noFill/>
          <a:ln w="57150">
            <a:solidFill>
              <a:schemeClr val="tx1"/>
            </a:solidFill>
            <a:round/>
            <a:headEnd/>
            <a:tailEnd/>
          </a:ln>
          <a:effectLst/>
        </p:spPr>
        <p:txBody>
          <a:bodyPr wrap="none" anchor="ctr"/>
          <a:lstStyle/>
          <a:p>
            <a:endParaRPr lang="en-US"/>
          </a:p>
        </p:txBody>
      </p:sp>
      <p:sp>
        <p:nvSpPr>
          <p:cNvPr id="28" name="Line 123">
            <a:extLst>
              <a:ext uri="{FF2B5EF4-FFF2-40B4-BE49-F238E27FC236}">
                <a16:creationId xmlns:a16="http://schemas.microsoft.com/office/drawing/2014/main" id="{318C7C78-7C5A-4F7F-B755-F01FDAFEFD0D}"/>
              </a:ext>
            </a:extLst>
          </p:cNvPr>
          <p:cNvSpPr>
            <a:spLocks noChangeShapeType="1"/>
          </p:cNvSpPr>
          <p:nvPr/>
        </p:nvSpPr>
        <p:spPr bwMode="auto">
          <a:xfrm flipV="1">
            <a:off x="2228939" y="5244902"/>
            <a:ext cx="2571750" cy="2381"/>
          </a:xfrm>
          <a:prstGeom prst="line">
            <a:avLst/>
          </a:prstGeom>
          <a:noFill/>
          <a:ln w="19050">
            <a:solidFill>
              <a:srgbClr val="549BA2"/>
            </a:solidFill>
            <a:prstDash val="dash"/>
            <a:round/>
            <a:headEnd/>
            <a:tailEnd/>
          </a:ln>
          <a:effectLst/>
        </p:spPr>
        <p:txBody>
          <a:bodyPr wrap="none" anchor="ctr"/>
          <a:lstStyle/>
          <a:p>
            <a:endParaRPr lang="en-US"/>
          </a:p>
        </p:txBody>
      </p:sp>
      <p:sp>
        <p:nvSpPr>
          <p:cNvPr id="29" name="Text Box 125">
            <a:extLst>
              <a:ext uri="{FF2B5EF4-FFF2-40B4-BE49-F238E27FC236}">
                <a16:creationId xmlns:a16="http://schemas.microsoft.com/office/drawing/2014/main" id="{4C882D82-EFDB-4308-BFBF-8B862B64EAA9}"/>
              </a:ext>
            </a:extLst>
          </p:cNvPr>
          <p:cNvSpPr txBox="1">
            <a:spLocks noChangeArrowheads="1"/>
          </p:cNvSpPr>
          <p:nvPr/>
        </p:nvSpPr>
        <p:spPr bwMode="auto">
          <a:xfrm>
            <a:off x="2050346" y="5584229"/>
            <a:ext cx="702436" cy="253916"/>
          </a:xfrm>
          <a:prstGeom prst="rect">
            <a:avLst/>
          </a:prstGeom>
          <a:noFill/>
          <a:ln w="9525">
            <a:noFill/>
            <a:miter lim="800000"/>
            <a:headEnd/>
            <a:tailEnd/>
          </a:ln>
          <a:effectLst/>
        </p:spPr>
        <p:txBody>
          <a:bodyPr wrap="none">
            <a:spAutoFit/>
          </a:bodyPr>
          <a:lstStyle/>
          <a:p>
            <a:r>
              <a:rPr lang="en-US" sz="1050">
                <a:latin typeface="Tahoma" pitchFamily="34" charset="0"/>
              </a:rPr>
              <a:t>902 MHz</a:t>
            </a:r>
          </a:p>
        </p:txBody>
      </p:sp>
      <p:sp>
        <p:nvSpPr>
          <p:cNvPr id="30" name="Text Box 126">
            <a:extLst>
              <a:ext uri="{FF2B5EF4-FFF2-40B4-BE49-F238E27FC236}">
                <a16:creationId xmlns:a16="http://schemas.microsoft.com/office/drawing/2014/main" id="{59033180-4C91-4649-8488-3297DF2F8B80}"/>
              </a:ext>
            </a:extLst>
          </p:cNvPr>
          <p:cNvSpPr txBox="1">
            <a:spLocks noChangeArrowheads="1"/>
          </p:cNvSpPr>
          <p:nvPr/>
        </p:nvSpPr>
        <p:spPr bwMode="auto">
          <a:xfrm>
            <a:off x="4438739" y="5584229"/>
            <a:ext cx="702436" cy="253916"/>
          </a:xfrm>
          <a:prstGeom prst="rect">
            <a:avLst/>
          </a:prstGeom>
          <a:noFill/>
          <a:ln w="9525">
            <a:noFill/>
            <a:miter lim="800000"/>
            <a:headEnd/>
            <a:tailEnd/>
          </a:ln>
          <a:effectLst/>
        </p:spPr>
        <p:txBody>
          <a:bodyPr wrap="none">
            <a:spAutoFit/>
          </a:bodyPr>
          <a:lstStyle/>
          <a:p>
            <a:r>
              <a:rPr lang="en-US" sz="1050">
                <a:latin typeface="Tahoma" pitchFamily="34" charset="0"/>
              </a:rPr>
              <a:t>928 MHz</a:t>
            </a:r>
          </a:p>
        </p:txBody>
      </p:sp>
      <p:grpSp>
        <p:nvGrpSpPr>
          <p:cNvPr id="31" name="Group 127">
            <a:extLst>
              <a:ext uri="{FF2B5EF4-FFF2-40B4-BE49-F238E27FC236}">
                <a16:creationId xmlns:a16="http://schemas.microsoft.com/office/drawing/2014/main" id="{AA28FA35-DBDA-4A56-967C-A84E1BD5CC1E}"/>
              </a:ext>
            </a:extLst>
          </p:cNvPr>
          <p:cNvGrpSpPr>
            <a:grpSpLocks/>
          </p:cNvGrpSpPr>
          <p:nvPr/>
        </p:nvGrpSpPr>
        <p:grpSpPr bwMode="auto">
          <a:xfrm>
            <a:off x="3421946" y="5244901"/>
            <a:ext cx="457200" cy="285750"/>
            <a:chOff x="1776" y="2112"/>
            <a:chExt cx="384" cy="240"/>
          </a:xfrm>
        </p:grpSpPr>
        <p:sp>
          <p:nvSpPr>
            <p:cNvPr id="32" name="Freeform 128">
              <a:extLst>
                <a:ext uri="{FF2B5EF4-FFF2-40B4-BE49-F238E27FC236}">
                  <a16:creationId xmlns:a16="http://schemas.microsoft.com/office/drawing/2014/main" id="{09F96A3E-E52E-4A57-841B-DC872AE45F63}"/>
                </a:ext>
              </a:extLst>
            </p:cNvPr>
            <p:cNvSpPr>
              <a:spLocks/>
            </p:cNvSpPr>
            <p:nvPr/>
          </p:nvSpPr>
          <p:spPr bwMode="auto">
            <a:xfrm flipH="1">
              <a:off x="1968" y="2112"/>
              <a:ext cx="192" cy="240"/>
            </a:xfrm>
            <a:custGeom>
              <a:avLst/>
              <a:gdLst/>
              <a:ahLst/>
              <a:cxnLst>
                <a:cxn ang="0">
                  <a:pos x="0" y="240"/>
                </a:cxn>
                <a:cxn ang="0">
                  <a:pos x="144" y="192"/>
                </a:cxn>
                <a:cxn ang="0">
                  <a:pos x="192" y="0"/>
                </a:cxn>
              </a:cxnLst>
              <a:rect l="0" t="0" r="r" b="b"/>
              <a:pathLst>
                <a:path w="192" h="240">
                  <a:moveTo>
                    <a:pt x="0" y="240"/>
                  </a:moveTo>
                  <a:cubicBezTo>
                    <a:pt x="56" y="236"/>
                    <a:pt x="112" y="232"/>
                    <a:pt x="144" y="192"/>
                  </a:cubicBezTo>
                  <a:cubicBezTo>
                    <a:pt x="176" y="152"/>
                    <a:pt x="184" y="32"/>
                    <a:pt x="192" y="0"/>
                  </a:cubicBezTo>
                </a:path>
              </a:pathLst>
            </a:custGeom>
            <a:noFill/>
            <a:ln w="12700" cmpd="sng">
              <a:solidFill>
                <a:schemeClr val="tx1"/>
              </a:solidFill>
              <a:round/>
              <a:headEnd/>
              <a:tailEnd/>
            </a:ln>
            <a:effectLst/>
          </p:spPr>
          <p:txBody>
            <a:bodyPr wrap="none" anchor="ctr"/>
            <a:lstStyle/>
            <a:p>
              <a:endParaRPr lang="en-US"/>
            </a:p>
          </p:txBody>
        </p:sp>
        <p:sp>
          <p:nvSpPr>
            <p:cNvPr id="33" name="Freeform 129">
              <a:extLst>
                <a:ext uri="{FF2B5EF4-FFF2-40B4-BE49-F238E27FC236}">
                  <a16:creationId xmlns:a16="http://schemas.microsoft.com/office/drawing/2014/main" id="{EC24329B-872F-4571-BEC2-9FD485C623FB}"/>
                </a:ext>
              </a:extLst>
            </p:cNvPr>
            <p:cNvSpPr>
              <a:spLocks/>
            </p:cNvSpPr>
            <p:nvPr/>
          </p:nvSpPr>
          <p:spPr bwMode="auto">
            <a:xfrm>
              <a:off x="1776" y="2112"/>
              <a:ext cx="192" cy="240"/>
            </a:xfrm>
            <a:custGeom>
              <a:avLst/>
              <a:gdLst/>
              <a:ahLst/>
              <a:cxnLst>
                <a:cxn ang="0">
                  <a:pos x="0" y="240"/>
                </a:cxn>
                <a:cxn ang="0">
                  <a:pos x="144" y="192"/>
                </a:cxn>
                <a:cxn ang="0">
                  <a:pos x="192" y="0"/>
                </a:cxn>
              </a:cxnLst>
              <a:rect l="0" t="0" r="r" b="b"/>
              <a:pathLst>
                <a:path w="192" h="240">
                  <a:moveTo>
                    <a:pt x="0" y="240"/>
                  </a:moveTo>
                  <a:cubicBezTo>
                    <a:pt x="56" y="236"/>
                    <a:pt x="112" y="232"/>
                    <a:pt x="144" y="192"/>
                  </a:cubicBezTo>
                  <a:cubicBezTo>
                    <a:pt x="176" y="152"/>
                    <a:pt x="184" y="32"/>
                    <a:pt x="192" y="0"/>
                  </a:cubicBezTo>
                </a:path>
              </a:pathLst>
            </a:custGeom>
            <a:noFill/>
            <a:ln w="12700" cmpd="sng">
              <a:solidFill>
                <a:schemeClr val="tx1"/>
              </a:solidFill>
              <a:round/>
              <a:headEnd/>
              <a:tailEnd/>
            </a:ln>
            <a:effectLst/>
          </p:spPr>
          <p:txBody>
            <a:bodyPr wrap="none" anchor="ctr"/>
            <a:lstStyle/>
            <a:p>
              <a:endParaRPr lang="en-US"/>
            </a:p>
          </p:txBody>
        </p:sp>
      </p:grpSp>
      <p:grpSp>
        <p:nvGrpSpPr>
          <p:cNvPr id="34" name="Group 130">
            <a:extLst>
              <a:ext uri="{FF2B5EF4-FFF2-40B4-BE49-F238E27FC236}">
                <a16:creationId xmlns:a16="http://schemas.microsoft.com/office/drawing/2014/main" id="{8D621DB9-37BF-4EF2-8D12-72E9825E3B2D}"/>
              </a:ext>
            </a:extLst>
          </p:cNvPr>
          <p:cNvGrpSpPr>
            <a:grpSpLocks/>
          </p:cNvGrpSpPr>
          <p:nvPr/>
        </p:nvGrpSpPr>
        <p:grpSpPr bwMode="auto">
          <a:xfrm>
            <a:off x="3593396" y="5244901"/>
            <a:ext cx="457200" cy="285750"/>
            <a:chOff x="1776" y="2112"/>
            <a:chExt cx="384" cy="240"/>
          </a:xfrm>
        </p:grpSpPr>
        <p:sp>
          <p:nvSpPr>
            <p:cNvPr id="35" name="Freeform 131">
              <a:extLst>
                <a:ext uri="{FF2B5EF4-FFF2-40B4-BE49-F238E27FC236}">
                  <a16:creationId xmlns:a16="http://schemas.microsoft.com/office/drawing/2014/main" id="{34BBA001-0ADF-4475-83AD-79CE26918FAB}"/>
                </a:ext>
              </a:extLst>
            </p:cNvPr>
            <p:cNvSpPr>
              <a:spLocks/>
            </p:cNvSpPr>
            <p:nvPr/>
          </p:nvSpPr>
          <p:spPr bwMode="auto">
            <a:xfrm flipH="1">
              <a:off x="1968" y="2112"/>
              <a:ext cx="192" cy="240"/>
            </a:xfrm>
            <a:custGeom>
              <a:avLst/>
              <a:gdLst/>
              <a:ahLst/>
              <a:cxnLst>
                <a:cxn ang="0">
                  <a:pos x="0" y="240"/>
                </a:cxn>
                <a:cxn ang="0">
                  <a:pos x="144" y="192"/>
                </a:cxn>
                <a:cxn ang="0">
                  <a:pos x="192" y="0"/>
                </a:cxn>
              </a:cxnLst>
              <a:rect l="0" t="0" r="r" b="b"/>
              <a:pathLst>
                <a:path w="192" h="240">
                  <a:moveTo>
                    <a:pt x="0" y="240"/>
                  </a:moveTo>
                  <a:cubicBezTo>
                    <a:pt x="56" y="236"/>
                    <a:pt x="112" y="232"/>
                    <a:pt x="144" y="192"/>
                  </a:cubicBezTo>
                  <a:cubicBezTo>
                    <a:pt x="176" y="152"/>
                    <a:pt x="184" y="32"/>
                    <a:pt x="192" y="0"/>
                  </a:cubicBezTo>
                </a:path>
              </a:pathLst>
            </a:custGeom>
            <a:noFill/>
            <a:ln w="12700" cmpd="sng">
              <a:solidFill>
                <a:schemeClr val="tx1"/>
              </a:solidFill>
              <a:round/>
              <a:headEnd/>
              <a:tailEnd/>
            </a:ln>
            <a:effectLst/>
          </p:spPr>
          <p:txBody>
            <a:bodyPr wrap="none" anchor="ctr"/>
            <a:lstStyle/>
            <a:p>
              <a:endParaRPr lang="en-US"/>
            </a:p>
          </p:txBody>
        </p:sp>
        <p:sp>
          <p:nvSpPr>
            <p:cNvPr id="36" name="Freeform 132">
              <a:extLst>
                <a:ext uri="{FF2B5EF4-FFF2-40B4-BE49-F238E27FC236}">
                  <a16:creationId xmlns:a16="http://schemas.microsoft.com/office/drawing/2014/main" id="{DD0507BF-A51F-4189-9659-0E374149C67D}"/>
                </a:ext>
              </a:extLst>
            </p:cNvPr>
            <p:cNvSpPr>
              <a:spLocks/>
            </p:cNvSpPr>
            <p:nvPr/>
          </p:nvSpPr>
          <p:spPr bwMode="auto">
            <a:xfrm>
              <a:off x="1776" y="2112"/>
              <a:ext cx="192" cy="240"/>
            </a:xfrm>
            <a:custGeom>
              <a:avLst/>
              <a:gdLst/>
              <a:ahLst/>
              <a:cxnLst>
                <a:cxn ang="0">
                  <a:pos x="0" y="240"/>
                </a:cxn>
                <a:cxn ang="0">
                  <a:pos x="144" y="192"/>
                </a:cxn>
                <a:cxn ang="0">
                  <a:pos x="192" y="0"/>
                </a:cxn>
              </a:cxnLst>
              <a:rect l="0" t="0" r="r" b="b"/>
              <a:pathLst>
                <a:path w="192" h="240">
                  <a:moveTo>
                    <a:pt x="0" y="240"/>
                  </a:moveTo>
                  <a:cubicBezTo>
                    <a:pt x="56" y="236"/>
                    <a:pt x="112" y="232"/>
                    <a:pt x="144" y="192"/>
                  </a:cubicBezTo>
                  <a:cubicBezTo>
                    <a:pt x="176" y="152"/>
                    <a:pt x="184" y="32"/>
                    <a:pt x="192" y="0"/>
                  </a:cubicBezTo>
                </a:path>
              </a:pathLst>
            </a:custGeom>
            <a:noFill/>
            <a:ln w="12700" cmpd="sng">
              <a:solidFill>
                <a:schemeClr val="tx1"/>
              </a:solidFill>
              <a:round/>
              <a:headEnd/>
              <a:tailEnd/>
            </a:ln>
            <a:effectLst/>
          </p:spPr>
          <p:txBody>
            <a:bodyPr wrap="none" anchor="ctr"/>
            <a:lstStyle/>
            <a:p>
              <a:endParaRPr lang="en-US"/>
            </a:p>
          </p:txBody>
        </p:sp>
      </p:grpSp>
      <p:grpSp>
        <p:nvGrpSpPr>
          <p:cNvPr id="37" name="Group 133">
            <a:extLst>
              <a:ext uri="{FF2B5EF4-FFF2-40B4-BE49-F238E27FC236}">
                <a16:creationId xmlns:a16="http://schemas.microsoft.com/office/drawing/2014/main" id="{2BF1466E-31EE-405C-BBE4-41D287AD0FCB}"/>
              </a:ext>
            </a:extLst>
          </p:cNvPr>
          <p:cNvGrpSpPr>
            <a:grpSpLocks/>
          </p:cNvGrpSpPr>
          <p:nvPr/>
        </p:nvGrpSpPr>
        <p:grpSpPr bwMode="auto">
          <a:xfrm>
            <a:off x="3764846" y="5244901"/>
            <a:ext cx="457200" cy="285750"/>
            <a:chOff x="1776" y="2112"/>
            <a:chExt cx="384" cy="240"/>
          </a:xfrm>
        </p:grpSpPr>
        <p:sp>
          <p:nvSpPr>
            <p:cNvPr id="38" name="Freeform 134">
              <a:extLst>
                <a:ext uri="{FF2B5EF4-FFF2-40B4-BE49-F238E27FC236}">
                  <a16:creationId xmlns:a16="http://schemas.microsoft.com/office/drawing/2014/main" id="{2AF88EA5-733C-4E57-A1E8-A3A955F1E9D8}"/>
                </a:ext>
              </a:extLst>
            </p:cNvPr>
            <p:cNvSpPr>
              <a:spLocks/>
            </p:cNvSpPr>
            <p:nvPr/>
          </p:nvSpPr>
          <p:spPr bwMode="auto">
            <a:xfrm flipH="1">
              <a:off x="1968" y="2112"/>
              <a:ext cx="192" cy="240"/>
            </a:xfrm>
            <a:custGeom>
              <a:avLst/>
              <a:gdLst/>
              <a:ahLst/>
              <a:cxnLst>
                <a:cxn ang="0">
                  <a:pos x="0" y="240"/>
                </a:cxn>
                <a:cxn ang="0">
                  <a:pos x="144" y="192"/>
                </a:cxn>
                <a:cxn ang="0">
                  <a:pos x="192" y="0"/>
                </a:cxn>
              </a:cxnLst>
              <a:rect l="0" t="0" r="r" b="b"/>
              <a:pathLst>
                <a:path w="192" h="240">
                  <a:moveTo>
                    <a:pt x="0" y="240"/>
                  </a:moveTo>
                  <a:cubicBezTo>
                    <a:pt x="56" y="236"/>
                    <a:pt x="112" y="232"/>
                    <a:pt x="144" y="192"/>
                  </a:cubicBezTo>
                  <a:cubicBezTo>
                    <a:pt x="176" y="152"/>
                    <a:pt x="184" y="32"/>
                    <a:pt x="192" y="0"/>
                  </a:cubicBezTo>
                </a:path>
              </a:pathLst>
            </a:custGeom>
            <a:noFill/>
            <a:ln w="12700" cmpd="sng">
              <a:solidFill>
                <a:schemeClr val="tx1"/>
              </a:solidFill>
              <a:round/>
              <a:headEnd/>
              <a:tailEnd/>
            </a:ln>
            <a:effectLst/>
          </p:spPr>
          <p:txBody>
            <a:bodyPr wrap="none" anchor="ctr"/>
            <a:lstStyle/>
            <a:p>
              <a:endParaRPr lang="en-US"/>
            </a:p>
          </p:txBody>
        </p:sp>
        <p:sp>
          <p:nvSpPr>
            <p:cNvPr id="39" name="Freeform 135">
              <a:extLst>
                <a:ext uri="{FF2B5EF4-FFF2-40B4-BE49-F238E27FC236}">
                  <a16:creationId xmlns:a16="http://schemas.microsoft.com/office/drawing/2014/main" id="{EA2E7B2B-5C23-41CA-BF6C-6907680D8440}"/>
                </a:ext>
              </a:extLst>
            </p:cNvPr>
            <p:cNvSpPr>
              <a:spLocks/>
            </p:cNvSpPr>
            <p:nvPr/>
          </p:nvSpPr>
          <p:spPr bwMode="auto">
            <a:xfrm>
              <a:off x="1776" y="2112"/>
              <a:ext cx="192" cy="240"/>
            </a:xfrm>
            <a:custGeom>
              <a:avLst/>
              <a:gdLst/>
              <a:ahLst/>
              <a:cxnLst>
                <a:cxn ang="0">
                  <a:pos x="0" y="240"/>
                </a:cxn>
                <a:cxn ang="0">
                  <a:pos x="144" y="192"/>
                </a:cxn>
                <a:cxn ang="0">
                  <a:pos x="192" y="0"/>
                </a:cxn>
              </a:cxnLst>
              <a:rect l="0" t="0" r="r" b="b"/>
              <a:pathLst>
                <a:path w="192" h="240">
                  <a:moveTo>
                    <a:pt x="0" y="240"/>
                  </a:moveTo>
                  <a:cubicBezTo>
                    <a:pt x="56" y="236"/>
                    <a:pt x="112" y="232"/>
                    <a:pt x="144" y="192"/>
                  </a:cubicBezTo>
                  <a:cubicBezTo>
                    <a:pt x="176" y="152"/>
                    <a:pt x="184" y="32"/>
                    <a:pt x="192" y="0"/>
                  </a:cubicBezTo>
                </a:path>
              </a:pathLst>
            </a:custGeom>
            <a:noFill/>
            <a:ln w="12700" cmpd="sng">
              <a:solidFill>
                <a:schemeClr val="tx1"/>
              </a:solidFill>
              <a:round/>
              <a:headEnd/>
              <a:tailEnd/>
            </a:ln>
            <a:effectLst/>
          </p:spPr>
          <p:txBody>
            <a:bodyPr wrap="none" anchor="ctr"/>
            <a:lstStyle/>
            <a:p>
              <a:endParaRPr lang="en-US"/>
            </a:p>
          </p:txBody>
        </p:sp>
      </p:grpSp>
      <p:grpSp>
        <p:nvGrpSpPr>
          <p:cNvPr id="40" name="Group 136">
            <a:extLst>
              <a:ext uri="{FF2B5EF4-FFF2-40B4-BE49-F238E27FC236}">
                <a16:creationId xmlns:a16="http://schemas.microsoft.com/office/drawing/2014/main" id="{5D00688B-D719-43A8-A9E5-7B593B1FD4EF}"/>
              </a:ext>
            </a:extLst>
          </p:cNvPr>
          <p:cNvGrpSpPr>
            <a:grpSpLocks/>
          </p:cNvGrpSpPr>
          <p:nvPr/>
        </p:nvGrpSpPr>
        <p:grpSpPr bwMode="auto">
          <a:xfrm>
            <a:off x="3936296" y="5244901"/>
            <a:ext cx="457200" cy="285750"/>
            <a:chOff x="1776" y="2112"/>
            <a:chExt cx="384" cy="240"/>
          </a:xfrm>
        </p:grpSpPr>
        <p:sp>
          <p:nvSpPr>
            <p:cNvPr id="41" name="Freeform 137">
              <a:extLst>
                <a:ext uri="{FF2B5EF4-FFF2-40B4-BE49-F238E27FC236}">
                  <a16:creationId xmlns:a16="http://schemas.microsoft.com/office/drawing/2014/main" id="{6010DAF8-8EEC-47DD-B3A7-F38492E032F3}"/>
                </a:ext>
              </a:extLst>
            </p:cNvPr>
            <p:cNvSpPr>
              <a:spLocks/>
            </p:cNvSpPr>
            <p:nvPr/>
          </p:nvSpPr>
          <p:spPr bwMode="auto">
            <a:xfrm flipH="1">
              <a:off x="1968" y="2112"/>
              <a:ext cx="192" cy="240"/>
            </a:xfrm>
            <a:custGeom>
              <a:avLst/>
              <a:gdLst/>
              <a:ahLst/>
              <a:cxnLst>
                <a:cxn ang="0">
                  <a:pos x="0" y="240"/>
                </a:cxn>
                <a:cxn ang="0">
                  <a:pos x="144" y="192"/>
                </a:cxn>
                <a:cxn ang="0">
                  <a:pos x="192" y="0"/>
                </a:cxn>
              </a:cxnLst>
              <a:rect l="0" t="0" r="r" b="b"/>
              <a:pathLst>
                <a:path w="192" h="240">
                  <a:moveTo>
                    <a:pt x="0" y="240"/>
                  </a:moveTo>
                  <a:cubicBezTo>
                    <a:pt x="56" y="236"/>
                    <a:pt x="112" y="232"/>
                    <a:pt x="144" y="192"/>
                  </a:cubicBezTo>
                  <a:cubicBezTo>
                    <a:pt x="176" y="152"/>
                    <a:pt x="184" y="32"/>
                    <a:pt x="192" y="0"/>
                  </a:cubicBezTo>
                </a:path>
              </a:pathLst>
            </a:custGeom>
            <a:noFill/>
            <a:ln w="12700" cmpd="sng">
              <a:solidFill>
                <a:schemeClr val="tx1"/>
              </a:solidFill>
              <a:round/>
              <a:headEnd/>
              <a:tailEnd/>
            </a:ln>
            <a:effectLst/>
          </p:spPr>
          <p:txBody>
            <a:bodyPr wrap="none" anchor="ctr"/>
            <a:lstStyle/>
            <a:p>
              <a:endParaRPr lang="en-US"/>
            </a:p>
          </p:txBody>
        </p:sp>
        <p:sp>
          <p:nvSpPr>
            <p:cNvPr id="42" name="Freeform 138">
              <a:extLst>
                <a:ext uri="{FF2B5EF4-FFF2-40B4-BE49-F238E27FC236}">
                  <a16:creationId xmlns:a16="http://schemas.microsoft.com/office/drawing/2014/main" id="{1E918F7F-05F5-4C52-B8F6-D21905DDB564}"/>
                </a:ext>
              </a:extLst>
            </p:cNvPr>
            <p:cNvSpPr>
              <a:spLocks/>
            </p:cNvSpPr>
            <p:nvPr/>
          </p:nvSpPr>
          <p:spPr bwMode="auto">
            <a:xfrm>
              <a:off x="1776" y="2112"/>
              <a:ext cx="192" cy="240"/>
            </a:xfrm>
            <a:custGeom>
              <a:avLst/>
              <a:gdLst/>
              <a:ahLst/>
              <a:cxnLst>
                <a:cxn ang="0">
                  <a:pos x="0" y="240"/>
                </a:cxn>
                <a:cxn ang="0">
                  <a:pos x="144" y="192"/>
                </a:cxn>
                <a:cxn ang="0">
                  <a:pos x="192" y="0"/>
                </a:cxn>
              </a:cxnLst>
              <a:rect l="0" t="0" r="r" b="b"/>
              <a:pathLst>
                <a:path w="192" h="240">
                  <a:moveTo>
                    <a:pt x="0" y="240"/>
                  </a:moveTo>
                  <a:cubicBezTo>
                    <a:pt x="56" y="236"/>
                    <a:pt x="112" y="232"/>
                    <a:pt x="144" y="192"/>
                  </a:cubicBezTo>
                  <a:cubicBezTo>
                    <a:pt x="176" y="152"/>
                    <a:pt x="184" y="32"/>
                    <a:pt x="192" y="0"/>
                  </a:cubicBezTo>
                </a:path>
              </a:pathLst>
            </a:custGeom>
            <a:noFill/>
            <a:ln w="12700" cmpd="sng">
              <a:solidFill>
                <a:schemeClr val="tx1"/>
              </a:solidFill>
              <a:round/>
              <a:headEnd/>
              <a:tailEnd/>
            </a:ln>
            <a:effectLst/>
          </p:spPr>
          <p:txBody>
            <a:bodyPr wrap="none" anchor="ctr"/>
            <a:lstStyle/>
            <a:p>
              <a:endParaRPr lang="en-US"/>
            </a:p>
          </p:txBody>
        </p:sp>
      </p:grpSp>
      <p:grpSp>
        <p:nvGrpSpPr>
          <p:cNvPr id="43" name="Group 139">
            <a:extLst>
              <a:ext uri="{FF2B5EF4-FFF2-40B4-BE49-F238E27FC236}">
                <a16:creationId xmlns:a16="http://schemas.microsoft.com/office/drawing/2014/main" id="{A68A2DDE-4CDF-4353-A335-C4DB7F55372E}"/>
              </a:ext>
            </a:extLst>
          </p:cNvPr>
          <p:cNvGrpSpPr>
            <a:grpSpLocks/>
          </p:cNvGrpSpPr>
          <p:nvPr/>
        </p:nvGrpSpPr>
        <p:grpSpPr bwMode="auto">
          <a:xfrm>
            <a:off x="4107746" y="5244901"/>
            <a:ext cx="457200" cy="285750"/>
            <a:chOff x="1776" y="2112"/>
            <a:chExt cx="384" cy="240"/>
          </a:xfrm>
        </p:grpSpPr>
        <p:sp>
          <p:nvSpPr>
            <p:cNvPr id="44" name="Freeform 140">
              <a:extLst>
                <a:ext uri="{FF2B5EF4-FFF2-40B4-BE49-F238E27FC236}">
                  <a16:creationId xmlns:a16="http://schemas.microsoft.com/office/drawing/2014/main" id="{FC03375C-68E4-401E-84EC-4946B4865DF7}"/>
                </a:ext>
              </a:extLst>
            </p:cNvPr>
            <p:cNvSpPr>
              <a:spLocks/>
            </p:cNvSpPr>
            <p:nvPr/>
          </p:nvSpPr>
          <p:spPr bwMode="auto">
            <a:xfrm flipH="1">
              <a:off x="1968" y="2112"/>
              <a:ext cx="192" cy="240"/>
            </a:xfrm>
            <a:custGeom>
              <a:avLst/>
              <a:gdLst/>
              <a:ahLst/>
              <a:cxnLst>
                <a:cxn ang="0">
                  <a:pos x="0" y="240"/>
                </a:cxn>
                <a:cxn ang="0">
                  <a:pos x="144" y="192"/>
                </a:cxn>
                <a:cxn ang="0">
                  <a:pos x="192" y="0"/>
                </a:cxn>
              </a:cxnLst>
              <a:rect l="0" t="0" r="r" b="b"/>
              <a:pathLst>
                <a:path w="192" h="240">
                  <a:moveTo>
                    <a:pt x="0" y="240"/>
                  </a:moveTo>
                  <a:cubicBezTo>
                    <a:pt x="56" y="236"/>
                    <a:pt x="112" y="232"/>
                    <a:pt x="144" y="192"/>
                  </a:cubicBezTo>
                  <a:cubicBezTo>
                    <a:pt x="176" y="152"/>
                    <a:pt x="184" y="32"/>
                    <a:pt x="192" y="0"/>
                  </a:cubicBezTo>
                </a:path>
              </a:pathLst>
            </a:custGeom>
            <a:noFill/>
            <a:ln w="12700" cmpd="sng">
              <a:solidFill>
                <a:schemeClr val="tx1"/>
              </a:solidFill>
              <a:round/>
              <a:headEnd/>
              <a:tailEnd/>
            </a:ln>
            <a:effectLst/>
          </p:spPr>
          <p:txBody>
            <a:bodyPr wrap="none" anchor="ctr"/>
            <a:lstStyle/>
            <a:p>
              <a:endParaRPr lang="en-US"/>
            </a:p>
          </p:txBody>
        </p:sp>
        <p:sp>
          <p:nvSpPr>
            <p:cNvPr id="45" name="Freeform 141">
              <a:extLst>
                <a:ext uri="{FF2B5EF4-FFF2-40B4-BE49-F238E27FC236}">
                  <a16:creationId xmlns:a16="http://schemas.microsoft.com/office/drawing/2014/main" id="{A48A2842-6CB5-4EC2-86CC-BC244A3390AC}"/>
                </a:ext>
              </a:extLst>
            </p:cNvPr>
            <p:cNvSpPr>
              <a:spLocks/>
            </p:cNvSpPr>
            <p:nvPr/>
          </p:nvSpPr>
          <p:spPr bwMode="auto">
            <a:xfrm>
              <a:off x="1776" y="2112"/>
              <a:ext cx="192" cy="240"/>
            </a:xfrm>
            <a:custGeom>
              <a:avLst/>
              <a:gdLst/>
              <a:ahLst/>
              <a:cxnLst>
                <a:cxn ang="0">
                  <a:pos x="0" y="240"/>
                </a:cxn>
                <a:cxn ang="0">
                  <a:pos x="144" y="192"/>
                </a:cxn>
                <a:cxn ang="0">
                  <a:pos x="192" y="0"/>
                </a:cxn>
              </a:cxnLst>
              <a:rect l="0" t="0" r="r" b="b"/>
              <a:pathLst>
                <a:path w="192" h="240">
                  <a:moveTo>
                    <a:pt x="0" y="240"/>
                  </a:moveTo>
                  <a:cubicBezTo>
                    <a:pt x="56" y="236"/>
                    <a:pt x="112" y="232"/>
                    <a:pt x="144" y="192"/>
                  </a:cubicBezTo>
                  <a:cubicBezTo>
                    <a:pt x="176" y="152"/>
                    <a:pt x="184" y="32"/>
                    <a:pt x="192" y="0"/>
                  </a:cubicBezTo>
                </a:path>
              </a:pathLst>
            </a:custGeom>
            <a:noFill/>
            <a:ln w="12700" cmpd="sng">
              <a:solidFill>
                <a:schemeClr val="tx1"/>
              </a:solidFill>
              <a:round/>
              <a:headEnd/>
              <a:tailEnd/>
            </a:ln>
            <a:effectLst/>
          </p:spPr>
          <p:txBody>
            <a:bodyPr wrap="none" anchor="ctr"/>
            <a:lstStyle/>
            <a:p>
              <a:endParaRPr lang="en-US"/>
            </a:p>
          </p:txBody>
        </p:sp>
      </p:grpSp>
      <p:grpSp>
        <p:nvGrpSpPr>
          <p:cNvPr id="46" name="Group 142">
            <a:extLst>
              <a:ext uri="{FF2B5EF4-FFF2-40B4-BE49-F238E27FC236}">
                <a16:creationId xmlns:a16="http://schemas.microsoft.com/office/drawing/2014/main" id="{44E89024-BA34-41EC-87BF-008FC96879F0}"/>
              </a:ext>
            </a:extLst>
          </p:cNvPr>
          <p:cNvGrpSpPr>
            <a:grpSpLocks/>
          </p:cNvGrpSpPr>
          <p:nvPr/>
        </p:nvGrpSpPr>
        <p:grpSpPr bwMode="auto">
          <a:xfrm>
            <a:off x="3079046" y="5244901"/>
            <a:ext cx="457200" cy="285750"/>
            <a:chOff x="1776" y="2112"/>
            <a:chExt cx="384" cy="240"/>
          </a:xfrm>
        </p:grpSpPr>
        <p:sp>
          <p:nvSpPr>
            <p:cNvPr id="47" name="Freeform 143">
              <a:extLst>
                <a:ext uri="{FF2B5EF4-FFF2-40B4-BE49-F238E27FC236}">
                  <a16:creationId xmlns:a16="http://schemas.microsoft.com/office/drawing/2014/main" id="{52CD382C-A860-4CE7-B3E7-F8F61DAAD035}"/>
                </a:ext>
              </a:extLst>
            </p:cNvPr>
            <p:cNvSpPr>
              <a:spLocks/>
            </p:cNvSpPr>
            <p:nvPr/>
          </p:nvSpPr>
          <p:spPr bwMode="auto">
            <a:xfrm flipH="1">
              <a:off x="1968" y="2112"/>
              <a:ext cx="192" cy="240"/>
            </a:xfrm>
            <a:custGeom>
              <a:avLst/>
              <a:gdLst/>
              <a:ahLst/>
              <a:cxnLst>
                <a:cxn ang="0">
                  <a:pos x="0" y="240"/>
                </a:cxn>
                <a:cxn ang="0">
                  <a:pos x="144" y="192"/>
                </a:cxn>
                <a:cxn ang="0">
                  <a:pos x="192" y="0"/>
                </a:cxn>
              </a:cxnLst>
              <a:rect l="0" t="0" r="r" b="b"/>
              <a:pathLst>
                <a:path w="192" h="240">
                  <a:moveTo>
                    <a:pt x="0" y="240"/>
                  </a:moveTo>
                  <a:cubicBezTo>
                    <a:pt x="56" y="236"/>
                    <a:pt x="112" y="232"/>
                    <a:pt x="144" y="192"/>
                  </a:cubicBezTo>
                  <a:cubicBezTo>
                    <a:pt x="176" y="152"/>
                    <a:pt x="184" y="32"/>
                    <a:pt x="192" y="0"/>
                  </a:cubicBezTo>
                </a:path>
              </a:pathLst>
            </a:custGeom>
            <a:noFill/>
            <a:ln w="12700" cmpd="sng">
              <a:solidFill>
                <a:schemeClr val="tx1"/>
              </a:solidFill>
              <a:round/>
              <a:headEnd/>
              <a:tailEnd/>
            </a:ln>
            <a:effectLst/>
          </p:spPr>
          <p:txBody>
            <a:bodyPr wrap="none" anchor="ctr"/>
            <a:lstStyle/>
            <a:p>
              <a:endParaRPr lang="en-US"/>
            </a:p>
          </p:txBody>
        </p:sp>
        <p:sp>
          <p:nvSpPr>
            <p:cNvPr id="48" name="Freeform 144">
              <a:extLst>
                <a:ext uri="{FF2B5EF4-FFF2-40B4-BE49-F238E27FC236}">
                  <a16:creationId xmlns:a16="http://schemas.microsoft.com/office/drawing/2014/main" id="{05100C3F-B294-41E3-A06A-FBEEBE7E7BB5}"/>
                </a:ext>
              </a:extLst>
            </p:cNvPr>
            <p:cNvSpPr>
              <a:spLocks/>
            </p:cNvSpPr>
            <p:nvPr/>
          </p:nvSpPr>
          <p:spPr bwMode="auto">
            <a:xfrm>
              <a:off x="1776" y="2112"/>
              <a:ext cx="192" cy="240"/>
            </a:xfrm>
            <a:custGeom>
              <a:avLst/>
              <a:gdLst/>
              <a:ahLst/>
              <a:cxnLst>
                <a:cxn ang="0">
                  <a:pos x="0" y="240"/>
                </a:cxn>
                <a:cxn ang="0">
                  <a:pos x="144" y="192"/>
                </a:cxn>
                <a:cxn ang="0">
                  <a:pos x="192" y="0"/>
                </a:cxn>
              </a:cxnLst>
              <a:rect l="0" t="0" r="r" b="b"/>
              <a:pathLst>
                <a:path w="192" h="240">
                  <a:moveTo>
                    <a:pt x="0" y="240"/>
                  </a:moveTo>
                  <a:cubicBezTo>
                    <a:pt x="56" y="236"/>
                    <a:pt x="112" y="232"/>
                    <a:pt x="144" y="192"/>
                  </a:cubicBezTo>
                  <a:cubicBezTo>
                    <a:pt x="176" y="152"/>
                    <a:pt x="184" y="32"/>
                    <a:pt x="192" y="0"/>
                  </a:cubicBezTo>
                </a:path>
              </a:pathLst>
            </a:custGeom>
            <a:noFill/>
            <a:ln w="12700" cmpd="sng">
              <a:solidFill>
                <a:schemeClr val="tx1"/>
              </a:solidFill>
              <a:round/>
              <a:headEnd/>
              <a:tailEnd/>
            </a:ln>
            <a:effectLst/>
          </p:spPr>
          <p:txBody>
            <a:bodyPr wrap="none" anchor="ctr"/>
            <a:lstStyle/>
            <a:p>
              <a:endParaRPr lang="en-US"/>
            </a:p>
          </p:txBody>
        </p:sp>
      </p:grpSp>
      <p:grpSp>
        <p:nvGrpSpPr>
          <p:cNvPr id="49" name="Group 145">
            <a:extLst>
              <a:ext uri="{FF2B5EF4-FFF2-40B4-BE49-F238E27FC236}">
                <a16:creationId xmlns:a16="http://schemas.microsoft.com/office/drawing/2014/main" id="{492C7C8F-7414-48C1-9460-E76F36EDB5D5}"/>
              </a:ext>
            </a:extLst>
          </p:cNvPr>
          <p:cNvGrpSpPr>
            <a:grpSpLocks/>
          </p:cNvGrpSpPr>
          <p:nvPr/>
        </p:nvGrpSpPr>
        <p:grpSpPr bwMode="auto">
          <a:xfrm>
            <a:off x="2907596" y="5244901"/>
            <a:ext cx="457200" cy="285750"/>
            <a:chOff x="1776" y="2112"/>
            <a:chExt cx="384" cy="240"/>
          </a:xfrm>
        </p:grpSpPr>
        <p:sp>
          <p:nvSpPr>
            <p:cNvPr id="50" name="Freeform 146">
              <a:extLst>
                <a:ext uri="{FF2B5EF4-FFF2-40B4-BE49-F238E27FC236}">
                  <a16:creationId xmlns:a16="http://schemas.microsoft.com/office/drawing/2014/main" id="{7990EB18-383A-47AA-8367-A76BF841AFFC}"/>
                </a:ext>
              </a:extLst>
            </p:cNvPr>
            <p:cNvSpPr>
              <a:spLocks/>
            </p:cNvSpPr>
            <p:nvPr/>
          </p:nvSpPr>
          <p:spPr bwMode="auto">
            <a:xfrm flipH="1">
              <a:off x="1968" y="2112"/>
              <a:ext cx="192" cy="240"/>
            </a:xfrm>
            <a:custGeom>
              <a:avLst/>
              <a:gdLst/>
              <a:ahLst/>
              <a:cxnLst>
                <a:cxn ang="0">
                  <a:pos x="0" y="240"/>
                </a:cxn>
                <a:cxn ang="0">
                  <a:pos x="144" y="192"/>
                </a:cxn>
                <a:cxn ang="0">
                  <a:pos x="192" y="0"/>
                </a:cxn>
              </a:cxnLst>
              <a:rect l="0" t="0" r="r" b="b"/>
              <a:pathLst>
                <a:path w="192" h="240">
                  <a:moveTo>
                    <a:pt x="0" y="240"/>
                  </a:moveTo>
                  <a:cubicBezTo>
                    <a:pt x="56" y="236"/>
                    <a:pt x="112" y="232"/>
                    <a:pt x="144" y="192"/>
                  </a:cubicBezTo>
                  <a:cubicBezTo>
                    <a:pt x="176" y="152"/>
                    <a:pt x="184" y="32"/>
                    <a:pt x="192" y="0"/>
                  </a:cubicBezTo>
                </a:path>
              </a:pathLst>
            </a:custGeom>
            <a:noFill/>
            <a:ln w="12700" cmpd="sng">
              <a:solidFill>
                <a:schemeClr val="tx1"/>
              </a:solidFill>
              <a:round/>
              <a:headEnd/>
              <a:tailEnd/>
            </a:ln>
            <a:effectLst/>
          </p:spPr>
          <p:txBody>
            <a:bodyPr wrap="none" anchor="ctr"/>
            <a:lstStyle/>
            <a:p>
              <a:endParaRPr lang="en-US"/>
            </a:p>
          </p:txBody>
        </p:sp>
        <p:sp>
          <p:nvSpPr>
            <p:cNvPr id="51" name="Freeform 147">
              <a:extLst>
                <a:ext uri="{FF2B5EF4-FFF2-40B4-BE49-F238E27FC236}">
                  <a16:creationId xmlns:a16="http://schemas.microsoft.com/office/drawing/2014/main" id="{2376D426-8AC9-44E8-AF45-12AD260264DF}"/>
                </a:ext>
              </a:extLst>
            </p:cNvPr>
            <p:cNvSpPr>
              <a:spLocks/>
            </p:cNvSpPr>
            <p:nvPr/>
          </p:nvSpPr>
          <p:spPr bwMode="auto">
            <a:xfrm>
              <a:off x="1776" y="2112"/>
              <a:ext cx="192" cy="240"/>
            </a:xfrm>
            <a:custGeom>
              <a:avLst/>
              <a:gdLst/>
              <a:ahLst/>
              <a:cxnLst>
                <a:cxn ang="0">
                  <a:pos x="0" y="240"/>
                </a:cxn>
                <a:cxn ang="0">
                  <a:pos x="144" y="192"/>
                </a:cxn>
                <a:cxn ang="0">
                  <a:pos x="192" y="0"/>
                </a:cxn>
              </a:cxnLst>
              <a:rect l="0" t="0" r="r" b="b"/>
              <a:pathLst>
                <a:path w="192" h="240">
                  <a:moveTo>
                    <a:pt x="0" y="240"/>
                  </a:moveTo>
                  <a:cubicBezTo>
                    <a:pt x="56" y="236"/>
                    <a:pt x="112" y="232"/>
                    <a:pt x="144" y="192"/>
                  </a:cubicBezTo>
                  <a:cubicBezTo>
                    <a:pt x="176" y="152"/>
                    <a:pt x="184" y="32"/>
                    <a:pt x="192" y="0"/>
                  </a:cubicBezTo>
                </a:path>
              </a:pathLst>
            </a:custGeom>
            <a:noFill/>
            <a:ln w="12700" cmpd="sng">
              <a:solidFill>
                <a:schemeClr val="tx1"/>
              </a:solidFill>
              <a:round/>
              <a:headEnd/>
              <a:tailEnd/>
            </a:ln>
            <a:effectLst/>
          </p:spPr>
          <p:txBody>
            <a:bodyPr wrap="none" anchor="ctr"/>
            <a:lstStyle/>
            <a:p>
              <a:endParaRPr lang="en-US"/>
            </a:p>
          </p:txBody>
        </p:sp>
      </p:grpSp>
      <p:grpSp>
        <p:nvGrpSpPr>
          <p:cNvPr id="52" name="Group 148">
            <a:extLst>
              <a:ext uri="{FF2B5EF4-FFF2-40B4-BE49-F238E27FC236}">
                <a16:creationId xmlns:a16="http://schemas.microsoft.com/office/drawing/2014/main" id="{1D4D7A28-BA73-420F-BACC-F6EE094D715E}"/>
              </a:ext>
            </a:extLst>
          </p:cNvPr>
          <p:cNvGrpSpPr>
            <a:grpSpLocks/>
          </p:cNvGrpSpPr>
          <p:nvPr/>
        </p:nvGrpSpPr>
        <p:grpSpPr bwMode="auto">
          <a:xfrm>
            <a:off x="2736146" y="5244901"/>
            <a:ext cx="457200" cy="285750"/>
            <a:chOff x="1776" y="2112"/>
            <a:chExt cx="384" cy="240"/>
          </a:xfrm>
        </p:grpSpPr>
        <p:sp>
          <p:nvSpPr>
            <p:cNvPr id="53" name="Freeform 149">
              <a:extLst>
                <a:ext uri="{FF2B5EF4-FFF2-40B4-BE49-F238E27FC236}">
                  <a16:creationId xmlns:a16="http://schemas.microsoft.com/office/drawing/2014/main" id="{5841FD67-60A9-492C-91FE-1A4B4E7680EF}"/>
                </a:ext>
              </a:extLst>
            </p:cNvPr>
            <p:cNvSpPr>
              <a:spLocks/>
            </p:cNvSpPr>
            <p:nvPr/>
          </p:nvSpPr>
          <p:spPr bwMode="auto">
            <a:xfrm flipH="1">
              <a:off x="1968" y="2112"/>
              <a:ext cx="192" cy="240"/>
            </a:xfrm>
            <a:custGeom>
              <a:avLst/>
              <a:gdLst/>
              <a:ahLst/>
              <a:cxnLst>
                <a:cxn ang="0">
                  <a:pos x="0" y="240"/>
                </a:cxn>
                <a:cxn ang="0">
                  <a:pos x="144" y="192"/>
                </a:cxn>
                <a:cxn ang="0">
                  <a:pos x="192" y="0"/>
                </a:cxn>
              </a:cxnLst>
              <a:rect l="0" t="0" r="r" b="b"/>
              <a:pathLst>
                <a:path w="192" h="240">
                  <a:moveTo>
                    <a:pt x="0" y="240"/>
                  </a:moveTo>
                  <a:cubicBezTo>
                    <a:pt x="56" y="236"/>
                    <a:pt x="112" y="232"/>
                    <a:pt x="144" y="192"/>
                  </a:cubicBezTo>
                  <a:cubicBezTo>
                    <a:pt x="176" y="152"/>
                    <a:pt x="184" y="32"/>
                    <a:pt x="192" y="0"/>
                  </a:cubicBezTo>
                </a:path>
              </a:pathLst>
            </a:custGeom>
            <a:noFill/>
            <a:ln w="12700" cmpd="sng">
              <a:solidFill>
                <a:schemeClr val="tx1"/>
              </a:solidFill>
              <a:round/>
              <a:headEnd/>
              <a:tailEnd/>
            </a:ln>
            <a:effectLst/>
          </p:spPr>
          <p:txBody>
            <a:bodyPr wrap="none" anchor="ctr"/>
            <a:lstStyle/>
            <a:p>
              <a:endParaRPr lang="en-US"/>
            </a:p>
          </p:txBody>
        </p:sp>
        <p:sp>
          <p:nvSpPr>
            <p:cNvPr id="54" name="Freeform 150">
              <a:extLst>
                <a:ext uri="{FF2B5EF4-FFF2-40B4-BE49-F238E27FC236}">
                  <a16:creationId xmlns:a16="http://schemas.microsoft.com/office/drawing/2014/main" id="{98D1C8A3-A393-48F0-BBC3-CEEDDAC731E9}"/>
                </a:ext>
              </a:extLst>
            </p:cNvPr>
            <p:cNvSpPr>
              <a:spLocks/>
            </p:cNvSpPr>
            <p:nvPr/>
          </p:nvSpPr>
          <p:spPr bwMode="auto">
            <a:xfrm>
              <a:off x="1776" y="2112"/>
              <a:ext cx="192" cy="240"/>
            </a:xfrm>
            <a:custGeom>
              <a:avLst/>
              <a:gdLst/>
              <a:ahLst/>
              <a:cxnLst>
                <a:cxn ang="0">
                  <a:pos x="0" y="240"/>
                </a:cxn>
                <a:cxn ang="0">
                  <a:pos x="144" y="192"/>
                </a:cxn>
                <a:cxn ang="0">
                  <a:pos x="192" y="0"/>
                </a:cxn>
              </a:cxnLst>
              <a:rect l="0" t="0" r="r" b="b"/>
              <a:pathLst>
                <a:path w="192" h="240">
                  <a:moveTo>
                    <a:pt x="0" y="240"/>
                  </a:moveTo>
                  <a:cubicBezTo>
                    <a:pt x="56" y="236"/>
                    <a:pt x="112" y="232"/>
                    <a:pt x="144" y="192"/>
                  </a:cubicBezTo>
                  <a:cubicBezTo>
                    <a:pt x="176" y="152"/>
                    <a:pt x="184" y="32"/>
                    <a:pt x="192" y="0"/>
                  </a:cubicBezTo>
                </a:path>
              </a:pathLst>
            </a:custGeom>
            <a:noFill/>
            <a:ln w="12700" cmpd="sng">
              <a:solidFill>
                <a:schemeClr val="tx1"/>
              </a:solidFill>
              <a:round/>
              <a:headEnd/>
              <a:tailEnd/>
            </a:ln>
            <a:effectLst/>
          </p:spPr>
          <p:txBody>
            <a:bodyPr wrap="none" anchor="ctr"/>
            <a:lstStyle/>
            <a:p>
              <a:endParaRPr lang="en-US"/>
            </a:p>
          </p:txBody>
        </p:sp>
      </p:grpSp>
      <p:grpSp>
        <p:nvGrpSpPr>
          <p:cNvPr id="55" name="Group 151">
            <a:extLst>
              <a:ext uri="{FF2B5EF4-FFF2-40B4-BE49-F238E27FC236}">
                <a16:creationId xmlns:a16="http://schemas.microsoft.com/office/drawing/2014/main" id="{73AEDECD-06C5-4877-893A-79CFFAB293C0}"/>
              </a:ext>
            </a:extLst>
          </p:cNvPr>
          <p:cNvGrpSpPr>
            <a:grpSpLocks/>
          </p:cNvGrpSpPr>
          <p:nvPr/>
        </p:nvGrpSpPr>
        <p:grpSpPr bwMode="auto">
          <a:xfrm>
            <a:off x="2564696" y="5244901"/>
            <a:ext cx="457200" cy="285750"/>
            <a:chOff x="1776" y="2112"/>
            <a:chExt cx="384" cy="240"/>
          </a:xfrm>
        </p:grpSpPr>
        <p:sp>
          <p:nvSpPr>
            <p:cNvPr id="56" name="Freeform 152">
              <a:extLst>
                <a:ext uri="{FF2B5EF4-FFF2-40B4-BE49-F238E27FC236}">
                  <a16:creationId xmlns:a16="http://schemas.microsoft.com/office/drawing/2014/main" id="{4D3188E5-E7A7-48AC-A6B1-3C6417385870}"/>
                </a:ext>
              </a:extLst>
            </p:cNvPr>
            <p:cNvSpPr>
              <a:spLocks/>
            </p:cNvSpPr>
            <p:nvPr/>
          </p:nvSpPr>
          <p:spPr bwMode="auto">
            <a:xfrm flipH="1">
              <a:off x="1968" y="2112"/>
              <a:ext cx="192" cy="240"/>
            </a:xfrm>
            <a:custGeom>
              <a:avLst/>
              <a:gdLst/>
              <a:ahLst/>
              <a:cxnLst>
                <a:cxn ang="0">
                  <a:pos x="0" y="240"/>
                </a:cxn>
                <a:cxn ang="0">
                  <a:pos x="144" y="192"/>
                </a:cxn>
                <a:cxn ang="0">
                  <a:pos x="192" y="0"/>
                </a:cxn>
              </a:cxnLst>
              <a:rect l="0" t="0" r="r" b="b"/>
              <a:pathLst>
                <a:path w="192" h="240">
                  <a:moveTo>
                    <a:pt x="0" y="240"/>
                  </a:moveTo>
                  <a:cubicBezTo>
                    <a:pt x="56" y="236"/>
                    <a:pt x="112" y="232"/>
                    <a:pt x="144" y="192"/>
                  </a:cubicBezTo>
                  <a:cubicBezTo>
                    <a:pt x="176" y="152"/>
                    <a:pt x="184" y="32"/>
                    <a:pt x="192" y="0"/>
                  </a:cubicBezTo>
                </a:path>
              </a:pathLst>
            </a:custGeom>
            <a:noFill/>
            <a:ln w="12700" cmpd="sng">
              <a:solidFill>
                <a:schemeClr val="tx1"/>
              </a:solidFill>
              <a:round/>
              <a:headEnd/>
              <a:tailEnd/>
            </a:ln>
            <a:effectLst/>
          </p:spPr>
          <p:txBody>
            <a:bodyPr wrap="none" anchor="ctr"/>
            <a:lstStyle/>
            <a:p>
              <a:endParaRPr lang="en-US"/>
            </a:p>
          </p:txBody>
        </p:sp>
        <p:sp>
          <p:nvSpPr>
            <p:cNvPr id="57" name="Freeform 153">
              <a:extLst>
                <a:ext uri="{FF2B5EF4-FFF2-40B4-BE49-F238E27FC236}">
                  <a16:creationId xmlns:a16="http://schemas.microsoft.com/office/drawing/2014/main" id="{B65D2F02-8F7C-4BB8-B762-0E2A154EF922}"/>
                </a:ext>
              </a:extLst>
            </p:cNvPr>
            <p:cNvSpPr>
              <a:spLocks/>
            </p:cNvSpPr>
            <p:nvPr/>
          </p:nvSpPr>
          <p:spPr bwMode="auto">
            <a:xfrm>
              <a:off x="1776" y="2112"/>
              <a:ext cx="192" cy="240"/>
            </a:xfrm>
            <a:custGeom>
              <a:avLst/>
              <a:gdLst/>
              <a:ahLst/>
              <a:cxnLst>
                <a:cxn ang="0">
                  <a:pos x="0" y="240"/>
                </a:cxn>
                <a:cxn ang="0">
                  <a:pos x="144" y="192"/>
                </a:cxn>
                <a:cxn ang="0">
                  <a:pos x="192" y="0"/>
                </a:cxn>
              </a:cxnLst>
              <a:rect l="0" t="0" r="r" b="b"/>
              <a:pathLst>
                <a:path w="192" h="240">
                  <a:moveTo>
                    <a:pt x="0" y="240"/>
                  </a:moveTo>
                  <a:cubicBezTo>
                    <a:pt x="56" y="236"/>
                    <a:pt x="112" y="232"/>
                    <a:pt x="144" y="192"/>
                  </a:cubicBezTo>
                  <a:cubicBezTo>
                    <a:pt x="176" y="152"/>
                    <a:pt x="184" y="32"/>
                    <a:pt x="192" y="0"/>
                  </a:cubicBezTo>
                </a:path>
              </a:pathLst>
            </a:custGeom>
            <a:noFill/>
            <a:ln w="12700" cmpd="sng">
              <a:solidFill>
                <a:schemeClr val="tx1"/>
              </a:solidFill>
              <a:round/>
              <a:headEnd/>
              <a:tailEnd/>
            </a:ln>
            <a:effectLst/>
          </p:spPr>
          <p:txBody>
            <a:bodyPr wrap="none" anchor="ctr"/>
            <a:lstStyle/>
            <a:p>
              <a:endParaRPr lang="en-US"/>
            </a:p>
          </p:txBody>
        </p:sp>
      </p:grpSp>
      <p:grpSp>
        <p:nvGrpSpPr>
          <p:cNvPr id="58" name="Group 154">
            <a:extLst>
              <a:ext uri="{FF2B5EF4-FFF2-40B4-BE49-F238E27FC236}">
                <a16:creationId xmlns:a16="http://schemas.microsoft.com/office/drawing/2014/main" id="{0A69D0B5-6756-477C-9B53-4205EFDDB07D}"/>
              </a:ext>
            </a:extLst>
          </p:cNvPr>
          <p:cNvGrpSpPr>
            <a:grpSpLocks/>
          </p:cNvGrpSpPr>
          <p:nvPr/>
        </p:nvGrpSpPr>
        <p:grpSpPr bwMode="auto">
          <a:xfrm>
            <a:off x="2393246" y="5244901"/>
            <a:ext cx="457200" cy="285750"/>
            <a:chOff x="1776" y="2112"/>
            <a:chExt cx="384" cy="240"/>
          </a:xfrm>
        </p:grpSpPr>
        <p:sp>
          <p:nvSpPr>
            <p:cNvPr id="59" name="Freeform 155">
              <a:extLst>
                <a:ext uri="{FF2B5EF4-FFF2-40B4-BE49-F238E27FC236}">
                  <a16:creationId xmlns:a16="http://schemas.microsoft.com/office/drawing/2014/main" id="{ED665CF8-7720-48C3-916B-05B326A37276}"/>
                </a:ext>
              </a:extLst>
            </p:cNvPr>
            <p:cNvSpPr>
              <a:spLocks/>
            </p:cNvSpPr>
            <p:nvPr/>
          </p:nvSpPr>
          <p:spPr bwMode="auto">
            <a:xfrm flipH="1">
              <a:off x="1968" y="2112"/>
              <a:ext cx="192" cy="240"/>
            </a:xfrm>
            <a:custGeom>
              <a:avLst/>
              <a:gdLst/>
              <a:ahLst/>
              <a:cxnLst>
                <a:cxn ang="0">
                  <a:pos x="0" y="240"/>
                </a:cxn>
                <a:cxn ang="0">
                  <a:pos x="144" y="192"/>
                </a:cxn>
                <a:cxn ang="0">
                  <a:pos x="192" y="0"/>
                </a:cxn>
              </a:cxnLst>
              <a:rect l="0" t="0" r="r" b="b"/>
              <a:pathLst>
                <a:path w="192" h="240">
                  <a:moveTo>
                    <a:pt x="0" y="240"/>
                  </a:moveTo>
                  <a:cubicBezTo>
                    <a:pt x="56" y="236"/>
                    <a:pt x="112" y="232"/>
                    <a:pt x="144" y="192"/>
                  </a:cubicBezTo>
                  <a:cubicBezTo>
                    <a:pt x="176" y="152"/>
                    <a:pt x="184" y="32"/>
                    <a:pt x="192" y="0"/>
                  </a:cubicBezTo>
                </a:path>
              </a:pathLst>
            </a:custGeom>
            <a:noFill/>
            <a:ln w="12700" cmpd="sng">
              <a:solidFill>
                <a:schemeClr val="tx1"/>
              </a:solidFill>
              <a:round/>
              <a:headEnd/>
              <a:tailEnd/>
            </a:ln>
            <a:effectLst/>
          </p:spPr>
          <p:txBody>
            <a:bodyPr wrap="none" anchor="ctr"/>
            <a:lstStyle/>
            <a:p>
              <a:endParaRPr lang="en-US"/>
            </a:p>
          </p:txBody>
        </p:sp>
        <p:sp>
          <p:nvSpPr>
            <p:cNvPr id="60" name="Freeform 156">
              <a:extLst>
                <a:ext uri="{FF2B5EF4-FFF2-40B4-BE49-F238E27FC236}">
                  <a16:creationId xmlns:a16="http://schemas.microsoft.com/office/drawing/2014/main" id="{856B321A-C799-421C-9978-58C58B7FA750}"/>
                </a:ext>
              </a:extLst>
            </p:cNvPr>
            <p:cNvSpPr>
              <a:spLocks/>
            </p:cNvSpPr>
            <p:nvPr/>
          </p:nvSpPr>
          <p:spPr bwMode="auto">
            <a:xfrm>
              <a:off x="1776" y="2112"/>
              <a:ext cx="192" cy="240"/>
            </a:xfrm>
            <a:custGeom>
              <a:avLst/>
              <a:gdLst/>
              <a:ahLst/>
              <a:cxnLst>
                <a:cxn ang="0">
                  <a:pos x="0" y="240"/>
                </a:cxn>
                <a:cxn ang="0">
                  <a:pos x="144" y="192"/>
                </a:cxn>
                <a:cxn ang="0">
                  <a:pos x="192" y="0"/>
                </a:cxn>
              </a:cxnLst>
              <a:rect l="0" t="0" r="r" b="b"/>
              <a:pathLst>
                <a:path w="192" h="240">
                  <a:moveTo>
                    <a:pt x="0" y="240"/>
                  </a:moveTo>
                  <a:cubicBezTo>
                    <a:pt x="56" y="236"/>
                    <a:pt x="112" y="232"/>
                    <a:pt x="144" y="192"/>
                  </a:cubicBezTo>
                  <a:cubicBezTo>
                    <a:pt x="176" y="152"/>
                    <a:pt x="184" y="32"/>
                    <a:pt x="192" y="0"/>
                  </a:cubicBezTo>
                </a:path>
              </a:pathLst>
            </a:custGeom>
            <a:noFill/>
            <a:ln w="12700" cmpd="sng">
              <a:solidFill>
                <a:schemeClr val="tx1"/>
              </a:solidFill>
              <a:round/>
              <a:headEnd/>
              <a:tailEnd/>
            </a:ln>
            <a:effectLst/>
          </p:spPr>
          <p:txBody>
            <a:bodyPr wrap="none" anchor="ctr"/>
            <a:lstStyle/>
            <a:p>
              <a:endParaRPr lang="en-US"/>
            </a:p>
          </p:txBody>
        </p:sp>
      </p:grpSp>
      <p:grpSp>
        <p:nvGrpSpPr>
          <p:cNvPr id="61" name="Group 157">
            <a:extLst>
              <a:ext uri="{FF2B5EF4-FFF2-40B4-BE49-F238E27FC236}">
                <a16:creationId xmlns:a16="http://schemas.microsoft.com/office/drawing/2014/main" id="{32AE3B4C-6602-48BC-9DA8-BCED7D38FB31}"/>
              </a:ext>
            </a:extLst>
          </p:cNvPr>
          <p:cNvGrpSpPr>
            <a:grpSpLocks/>
          </p:cNvGrpSpPr>
          <p:nvPr/>
        </p:nvGrpSpPr>
        <p:grpSpPr bwMode="auto">
          <a:xfrm>
            <a:off x="2221796" y="5244901"/>
            <a:ext cx="457200" cy="285750"/>
            <a:chOff x="1776" y="2112"/>
            <a:chExt cx="384" cy="240"/>
          </a:xfrm>
        </p:grpSpPr>
        <p:sp>
          <p:nvSpPr>
            <p:cNvPr id="62" name="Freeform 158">
              <a:extLst>
                <a:ext uri="{FF2B5EF4-FFF2-40B4-BE49-F238E27FC236}">
                  <a16:creationId xmlns:a16="http://schemas.microsoft.com/office/drawing/2014/main" id="{8F4F4F67-4B5A-4ADD-A874-7DDA8613845E}"/>
                </a:ext>
              </a:extLst>
            </p:cNvPr>
            <p:cNvSpPr>
              <a:spLocks/>
            </p:cNvSpPr>
            <p:nvPr/>
          </p:nvSpPr>
          <p:spPr bwMode="auto">
            <a:xfrm flipH="1">
              <a:off x="1968" y="2112"/>
              <a:ext cx="192" cy="240"/>
            </a:xfrm>
            <a:custGeom>
              <a:avLst/>
              <a:gdLst/>
              <a:ahLst/>
              <a:cxnLst>
                <a:cxn ang="0">
                  <a:pos x="0" y="240"/>
                </a:cxn>
                <a:cxn ang="0">
                  <a:pos x="144" y="192"/>
                </a:cxn>
                <a:cxn ang="0">
                  <a:pos x="192" y="0"/>
                </a:cxn>
              </a:cxnLst>
              <a:rect l="0" t="0" r="r" b="b"/>
              <a:pathLst>
                <a:path w="192" h="240">
                  <a:moveTo>
                    <a:pt x="0" y="240"/>
                  </a:moveTo>
                  <a:cubicBezTo>
                    <a:pt x="56" y="236"/>
                    <a:pt x="112" y="232"/>
                    <a:pt x="144" y="192"/>
                  </a:cubicBezTo>
                  <a:cubicBezTo>
                    <a:pt x="176" y="152"/>
                    <a:pt x="184" y="32"/>
                    <a:pt x="192" y="0"/>
                  </a:cubicBezTo>
                </a:path>
              </a:pathLst>
            </a:custGeom>
            <a:noFill/>
            <a:ln w="12700" cmpd="sng">
              <a:solidFill>
                <a:schemeClr val="tx1"/>
              </a:solidFill>
              <a:round/>
              <a:headEnd/>
              <a:tailEnd/>
            </a:ln>
            <a:effectLst/>
          </p:spPr>
          <p:txBody>
            <a:bodyPr wrap="none" anchor="ctr"/>
            <a:lstStyle/>
            <a:p>
              <a:endParaRPr lang="en-US"/>
            </a:p>
          </p:txBody>
        </p:sp>
        <p:sp>
          <p:nvSpPr>
            <p:cNvPr id="63" name="Freeform 159">
              <a:extLst>
                <a:ext uri="{FF2B5EF4-FFF2-40B4-BE49-F238E27FC236}">
                  <a16:creationId xmlns:a16="http://schemas.microsoft.com/office/drawing/2014/main" id="{F4373BC2-27AD-4B26-AF7D-59508CF3B7BA}"/>
                </a:ext>
              </a:extLst>
            </p:cNvPr>
            <p:cNvSpPr>
              <a:spLocks/>
            </p:cNvSpPr>
            <p:nvPr/>
          </p:nvSpPr>
          <p:spPr bwMode="auto">
            <a:xfrm>
              <a:off x="1776" y="2112"/>
              <a:ext cx="192" cy="240"/>
            </a:xfrm>
            <a:custGeom>
              <a:avLst/>
              <a:gdLst/>
              <a:ahLst/>
              <a:cxnLst>
                <a:cxn ang="0">
                  <a:pos x="0" y="240"/>
                </a:cxn>
                <a:cxn ang="0">
                  <a:pos x="144" y="192"/>
                </a:cxn>
                <a:cxn ang="0">
                  <a:pos x="192" y="0"/>
                </a:cxn>
              </a:cxnLst>
              <a:rect l="0" t="0" r="r" b="b"/>
              <a:pathLst>
                <a:path w="192" h="240">
                  <a:moveTo>
                    <a:pt x="0" y="240"/>
                  </a:moveTo>
                  <a:cubicBezTo>
                    <a:pt x="56" y="236"/>
                    <a:pt x="112" y="232"/>
                    <a:pt x="144" y="192"/>
                  </a:cubicBezTo>
                  <a:cubicBezTo>
                    <a:pt x="176" y="152"/>
                    <a:pt x="184" y="32"/>
                    <a:pt x="192" y="0"/>
                  </a:cubicBezTo>
                </a:path>
              </a:pathLst>
            </a:custGeom>
            <a:noFill/>
            <a:ln w="12700" cmpd="sng">
              <a:solidFill>
                <a:schemeClr val="tx1"/>
              </a:solidFill>
              <a:round/>
              <a:headEnd/>
              <a:tailEnd/>
            </a:ln>
            <a:effectLst/>
          </p:spPr>
          <p:txBody>
            <a:bodyPr wrap="none" anchor="ctr"/>
            <a:lstStyle/>
            <a:p>
              <a:endParaRPr lang="en-US"/>
            </a:p>
          </p:txBody>
        </p:sp>
      </p:grpSp>
      <p:grpSp>
        <p:nvGrpSpPr>
          <p:cNvPr id="64" name="Group 160">
            <a:extLst>
              <a:ext uri="{FF2B5EF4-FFF2-40B4-BE49-F238E27FC236}">
                <a16:creationId xmlns:a16="http://schemas.microsoft.com/office/drawing/2014/main" id="{558A01D3-6F6B-4BA7-B946-4B6F3290B478}"/>
              </a:ext>
            </a:extLst>
          </p:cNvPr>
          <p:cNvGrpSpPr>
            <a:grpSpLocks/>
          </p:cNvGrpSpPr>
          <p:nvPr/>
        </p:nvGrpSpPr>
        <p:grpSpPr bwMode="auto">
          <a:xfrm>
            <a:off x="4279196" y="5244901"/>
            <a:ext cx="457200" cy="285750"/>
            <a:chOff x="1776" y="2112"/>
            <a:chExt cx="384" cy="240"/>
          </a:xfrm>
        </p:grpSpPr>
        <p:sp>
          <p:nvSpPr>
            <p:cNvPr id="65" name="Freeform 161">
              <a:extLst>
                <a:ext uri="{FF2B5EF4-FFF2-40B4-BE49-F238E27FC236}">
                  <a16:creationId xmlns:a16="http://schemas.microsoft.com/office/drawing/2014/main" id="{FB0CF7E3-3284-4A56-A305-AC49E2954E61}"/>
                </a:ext>
              </a:extLst>
            </p:cNvPr>
            <p:cNvSpPr>
              <a:spLocks/>
            </p:cNvSpPr>
            <p:nvPr/>
          </p:nvSpPr>
          <p:spPr bwMode="auto">
            <a:xfrm flipH="1">
              <a:off x="1968" y="2112"/>
              <a:ext cx="192" cy="240"/>
            </a:xfrm>
            <a:custGeom>
              <a:avLst/>
              <a:gdLst/>
              <a:ahLst/>
              <a:cxnLst>
                <a:cxn ang="0">
                  <a:pos x="0" y="240"/>
                </a:cxn>
                <a:cxn ang="0">
                  <a:pos x="144" y="192"/>
                </a:cxn>
                <a:cxn ang="0">
                  <a:pos x="192" y="0"/>
                </a:cxn>
              </a:cxnLst>
              <a:rect l="0" t="0" r="r" b="b"/>
              <a:pathLst>
                <a:path w="192" h="240">
                  <a:moveTo>
                    <a:pt x="0" y="240"/>
                  </a:moveTo>
                  <a:cubicBezTo>
                    <a:pt x="56" y="236"/>
                    <a:pt x="112" y="232"/>
                    <a:pt x="144" y="192"/>
                  </a:cubicBezTo>
                  <a:cubicBezTo>
                    <a:pt x="176" y="152"/>
                    <a:pt x="184" y="32"/>
                    <a:pt x="192" y="0"/>
                  </a:cubicBezTo>
                </a:path>
              </a:pathLst>
            </a:custGeom>
            <a:noFill/>
            <a:ln w="12700" cmpd="sng">
              <a:solidFill>
                <a:schemeClr val="tx1"/>
              </a:solidFill>
              <a:round/>
              <a:headEnd/>
              <a:tailEnd/>
            </a:ln>
            <a:effectLst/>
          </p:spPr>
          <p:txBody>
            <a:bodyPr wrap="none" anchor="ctr"/>
            <a:lstStyle/>
            <a:p>
              <a:endParaRPr lang="en-US"/>
            </a:p>
          </p:txBody>
        </p:sp>
        <p:sp>
          <p:nvSpPr>
            <p:cNvPr id="66" name="Freeform 162">
              <a:extLst>
                <a:ext uri="{FF2B5EF4-FFF2-40B4-BE49-F238E27FC236}">
                  <a16:creationId xmlns:a16="http://schemas.microsoft.com/office/drawing/2014/main" id="{72358D1B-AE48-43FE-98FD-3362A7E12730}"/>
                </a:ext>
              </a:extLst>
            </p:cNvPr>
            <p:cNvSpPr>
              <a:spLocks/>
            </p:cNvSpPr>
            <p:nvPr/>
          </p:nvSpPr>
          <p:spPr bwMode="auto">
            <a:xfrm>
              <a:off x="1776" y="2112"/>
              <a:ext cx="192" cy="240"/>
            </a:xfrm>
            <a:custGeom>
              <a:avLst/>
              <a:gdLst/>
              <a:ahLst/>
              <a:cxnLst>
                <a:cxn ang="0">
                  <a:pos x="0" y="240"/>
                </a:cxn>
                <a:cxn ang="0">
                  <a:pos x="144" y="192"/>
                </a:cxn>
                <a:cxn ang="0">
                  <a:pos x="192" y="0"/>
                </a:cxn>
              </a:cxnLst>
              <a:rect l="0" t="0" r="r" b="b"/>
              <a:pathLst>
                <a:path w="192" h="240">
                  <a:moveTo>
                    <a:pt x="0" y="240"/>
                  </a:moveTo>
                  <a:cubicBezTo>
                    <a:pt x="56" y="236"/>
                    <a:pt x="112" y="232"/>
                    <a:pt x="144" y="192"/>
                  </a:cubicBezTo>
                  <a:cubicBezTo>
                    <a:pt x="176" y="152"/>
                    <a:pt x="184" y="32"/>
                    <a:pt x="192" y="0"/>
                  </a:cubicBezTo>
                </a:path>
              </a:pathLst>
            </a:custGeom>
            <a:noFill/>
            <a:ln w="12700" cmpd="sng">
              <a:solidFill>
                <a:schemeClr val="tx1"/>
              </a:solidFill>
              <a:round/>
              <a:headEnd/>
              <a:tailEnd/>
            </a:ln>
            <a:effectLst/>
          </p:spPr>
          <p:txBody>
            <a:bodyPr wrap="none" anchor="ctr"/>
            <a:lstStyle/>
            <a:p>
              <a:endParaRPr lang="en-US"/>
            </a:p>
          </p:txBody>
        </p:sp>
      </p:grpSp>
      <p:sp>
        <p:nvSpPr>
          <p:cNvPr id="67" name="Text Box 163">
            <a:extLst>
              <a:ext uri="{FF2B5EF4-FFF2-40B4-BE49-F238E27FC236}">
                <a16:creationId xmlns:a16="http://schemas.microsoft.com/office/drawing/2014/main" id="{16527BC6-D605-45B2-AFAC-3037ED12A59C}"/>
              </a:ext>
            </a:extLst>
          </p:cNvPr>
          <p:cNvSpPr txBox="1">
            <a:spLocks noChangeArrowheads="1"/>
          </p:cNvSpPr>
          <p:nvPr/>
        </p:nvSpPr>
        <p:spPr bwMode="auto">
          <a:xfrm>
            <a:off x="2374195" y="5072262"/>
            <a:ext cx="237566" cy="207749"/>
          </a:xfrm>
          <a:prstGeom prst="rect">
            <a:avLst/>
          </a:prstGeom>
          <a:noFill/>
          <a:ln w="9525">
            <a:noFill/>
            <a:miter lim="800000"/>
            <a:headEnd/>
            <a:tailEnd/>
          </a:ln>
          <a:effectLst/>
        </p:spPr>
        <p:txBody>
          <a:bodyPr wrap="none">
            <a:spAutoFit/>
          </a:bodyPr>
          <a:lstStyle/>
          <a:p>
            <a:r>
              <a:rPr lang="en-US" sz="750">
                <a:latin typeface="Tahoma" pitchFamily="34" charset="0"/>
              </a:rPr>
              <a:t>1</a:t>
            </a:r>
          </a:p>
        </p:txBody>
      </p:sp>
      <p:sp>
        <p:nvSpPr>
          <p:cNvPr id="68" name="Text Box 164">
            <a:extLst>
              <a:ext uri="{FF2B5EF4-FFF2-40B4-BE49-F238E27FC236}">
                <a16:creationId xmlns:a16="http://schemas.microsoft.com/office/drawing/2014/main" id="{C3B83275-FB12-4268-9771-B361DD085008}"/>
              </a:ext>
            </a:extLst>
          </p:cNvPr>
          <p:cNvSpPr txBox="1">
            <a:spLocks noChangeArrowheads="1"/>
          </p:cNvSpPr>
          <p:nvPr/>
        </p:nvSpPr>
        <p:spPr bwMode="auto">
          <a:xfrm>
            <a:off x="2540883" y="5072262"/>
            <a:ext cx="237566" cy="207749"/>
          </a:xfrm>
          <a:prstGeom prst="rect">
            <a:avLst/>
          </a:prstGeom>
          <a:noFill/>
          <a:ln w="9525">
            <a:noFill/>
            <a:miter lim="800000"/>
            <a:headEnd/>
            <a:tailEnd/>
          </a:ln>
          <a:effectLst/>
        </p:spPr>
        <p:txBody>
          <a:bodyPr wrap="none">
            <a:spAutoFit/>
          </a:bodyPr>
          <a:lstStyle/>
          <a:p>
            <a:r>
              <a:rPr lang="en-US" sz="750">
                <a:latin typeface="Tahoma" pitchFamily="34" charset="0"/>
              </a:rPr>
              <a:t>2</a:t>
            </a:r>
          </a:p>
        </p:txBody>
      </p:sp>
      <p:sp>
        <p:nvSpPr>
          <p:cNvPr id="69" name="Text Box 165">
            <a:extLst>
              <a:ext uri="{FF2B5EF4-FFF2-40B4-BE49-F238E27FC236}">
                <a16:creationId xmlns:a16="http://schemas.microsoft.com/office/drawing/2014/main" id="{D859E4BA-870F-4853-9700-61402FDAF968}"/>
              </a:ext>
            </a:extLst>
          </p:cNvPr>
          <p:cNvSpPr txBox="1">
            <a:spLocks noChangeArrowheads="1"/>
          </p:cNvSpPr>
          <p:nvPr/>
        </p:nvSpPr>
        <p:spPr bwMode="auto">
          <a:xfrm>
            <a:off x="2714714" y="5072262"/>
            <a:ext cx="237566" cy="207749"/>
          </a:xfrm>
          <a:prstGeom prst="rect">
            <a:avLst/>
          </a:prstGeom>
          <a:noFill/>
          <a:ln w="9525">
            <a:noFill/>
            <a:miter lim="800000"/>
            <a:headEnd/>
            <a:tailEnd/>
          </a:ln>
          <a:effectLst/>
        </p:spPr>
        <p:txBody>
          <a:bodyPr wrap="none">
            <a:spAutoFit/>
          </a:bodyPr>
          <a:lstStyle/>
          <a:p>
            <a:r>
              <a:rPr lang="en-US" sz="750">
                <a:latin typeface="Tahoma" pitchFamily="34" charset="0"/>
              </a:rPr>
              <a:t>3</a:t>
            </a:r>
          </a:p>
        </p:txBody>
      </p:sp>
      <p:sp>
        <p:nvSpPr>
          <p:cNvPr id="70" name="Text Box 166">
            <a:extLst>
              <a:ext uri="{FF2B5EF4-FFF2-40B4-BE49-F238E27FC236}">
                <a16:creationId xmlns:a16="http://schemas.microsoft.com/office/drawing/2014/main" id="{67999FAB-F754-414B-BC53-890A7BAB36E4}"/>
              </a:ext>
            </a:extLst>
          </p:cNvPr>
          <p:cNvSpPr txBox="1">
            <a:spLocks noChangeArrowheads="1"/>
          </p:cNvSpPr>
          <p:nvPr/>
        </p:nvSpPr>
        <p:spPr bwMode="auto">
          <a:xfrm>
            <a:off x="4050596" y="5073452"/>
            <a:ext cx="290464" cy="207749"/>
          </a:xfrm>
          <a:prstGeom prst="rect">
            <a:avLst/>
          </a:prstGeom>
          <a:noFill/>
          <a:ln w="9525">
            <a:noFill/>
            <a:miter lim="800000"/>
            <a:headEnd/>
            <a:tailEnd/>
          </a:ln>
          <a:effectLst/>
        </p:spPr>
        <p:txBody>
          <a:bodyPr wrap="none">
            <a:spAutoFit/>
          </a:bodyPr>
          <a:lstStyle/>
          <a:p>
            <a:r>
              <a:rPr lang="en-US" sz="750">
                <a:latin typeface="Tahoma" pitchFamily="34" charset="0"/>
              </a:rPr>
              <a:t>25</a:t>
            </a:r>
          </a:p>
        </p:txBody>
      </p:sp>
      <p:sp>
        <p:nvSpPr>
          <p:cNvPr id="71" name="Text Box 167">
            <a:extLst>
              <a:ext uri="{FF2B5EF4-FFF2-40B4-BE49-F238E27FC236}">
                <a16:creationId xmlns:a16="http://schemas.microsoft.com/office/drawing/2014/main" id="{1601B10F-84DB-47C5-9717-F3496ECC49E6}"/>
              </a:ext>
            </a:extLst>
          </p:cNvPr>
          <p:cNvSpPr txBox="1">
            <a:spLocks noChangeArrowheads="1"/>
          </p:cNvSpPr>
          <p:nvPr/>
        </p:nvSpPr>
        <p:spPr bwMode="auto">
          <a:xfrm>
            <a:off x="4222046" y="5073452"/>
            <a:ext cx="290464" cy="207749"/>
          </a:xfrm>
          <a:prstGeom prst="rect">
            <a:avLst/>
          </a:prstGeom>
          <a:noFill/>
          <a:ln w="9525">
            <a:noFill/>
            <a:miter lim="800000"/>
            <a:headEnd/>
            <a:tailEnd/>
          </a:ln>
          <a:effectLst/>
        </p:spPr>
        <p:txBody>
          <a:bodyPr wrap="none">
            <a:spAutoFit/>
          </a:bodyPr>
          <a:lstStyle/>
          <a:p>
            <a:r>
              <a:rPr lang="en-US" sz="750">
                <a:latin typeface="Tahoma" pitchFamily="34" charset="0"/>
              </a:rPr>
              <a:t>26</a:t>
            </a:r>
          </a:p>
        </p:txBody>
      </p:sp>
      <p:sp>
        <p:nvSpPr>
          <p:cNvPr id="72" name="Text Box 168">
            <a:extLst>
              <a:ext uri="{FF2B5EF4-FFF2-40B4-BE49-F238E27FC236}">
                <a16:creationId xmlns:a16="http://schemas.microsoft.com/office/drawing/2014/main" id="{7689466A-9265-4272-9ADD-1B800DCBE06C}"/>
              </a:ext>
            </a:extLst>
          </p:cNvPr>
          <p:cNvSpPr txBox="1">
            <a:spLocks noChangeArrowheads="1"/>
          </p:cNvSpPr>
          <p:nvPr/>
        </p:nvSpPr>
        <p:spPr bwMode="auto">
          <a:xfrm>
            <a:off x="4393496" y="5073452"/>
            <a:ext cx="290464" cy="207749"/>
          </a:xfrm>
          <a:prstGeom prst="rect">
            <a:avLst/>
          </a:prstGeom>
          <a:noFill/>
          <a:ln w="9525">
            <a:noFill/>
            <a:miter lim="800000"/>
            <a:headEnd/>
            <a:tailEnd/>
          </a:ln>
          <a:effectLst/>
        </p:spPr>
        <p:txBody>
          <a:bodyPr wrap="none">
            <a:spAutoFit/>
          </a:bodyPr>
          <a:lstStyle/>
          <a:p>
            <a:r>
              <a:rPr lang="en-US" sz="750">
                <a:latin typeface="Tahoma" pitchFamily="34" charset="0"/>
              </a:rPr>
              <a:t>27</a:t>
            </a:r>
          </a:p>
        </p:txBody>
      </p:sp>
      <p:sp>
        <p:nvSpPr>
          <p:cNvPr id="73" name="Text Box 169">
            <a:extLst>
              <a:ext uri="{FF2B5EF4-FFF2-40B4-BE49-F238E27FC236}">
                <a16:creationId xmlns:a16="http://schemas.microsoft.com/office/drawing/2014/main" id="{82802290-CCE5-4E7A-B2F3-819D91BA9E91}"/>
              </a:ext>
            </a:extLst>
          </p:cNvPr>
          <p:cNvSpPr txBox="1">
            <a:spLocks noChangeArrowheads="1"/>
          </p:cNvSpPr>
          <p:nvPr/>
        </p:nvSpPr>
        <p:spPr bwMode="auto">
          <a:xfrm>
            <a:off x="2857590" y="5072262"/>
            <a:ext cx="1378744" cy="207749"/>
          </a:xfrm>
          <a:prstGeom prst="rect">
            <a:avLst/>
          </a:prstGeom>
          <a:noFill/>
          <a:ln w="9525">
            <a:noFill/>
            <a:miter lim="800000"/>
            <a:headEnd/>
            <a:tailEnd/>
          </a:ln>
          <a:effectLst/>
        </p:spPr>
        <p:txBody>
          <a:bodyPr>
            <a:spAutoFit/>
          </a:bodyPr>
          <a:lstStyle/>
          <a:p>
            <a:r>
              <a:rPr lang="en-US" sz="750">
                <a:latin typeface="Tahoma" pitchFamily="34" charset="0"/>
              </a:rPr>
              <a:t>. . . . . . . . . . . . . . . . . . . . </a:t>
            </a:r>
          </a:p>
        </p:txBody>
      </p:sp>
      <p:sp>
        <p:nvSpPr>
          <p:cNvPr id="74" name="Text Box 89">
            <a:extLst>
              <a:ext uri="{FF2B5EF4-FFF2-40B4-BE49-F238E27FC236}">
                <a16:creationId xmlns:a16="http://schemas.microsoft.com/office/drawing/2014/main" id="{766BCCCA-DA36-473A-8ADC-C92E07C06565}"/>
              </a:ext>
            </a:extLst>
          </p:cNvPr>
          <p:cNvSpPr txBox="1">
            <a:spLocks noChangeArrowheads="1"/>
          </p:cNvSpPr>
          <p:nvPr/>
        </p:nvSpPr>
        <p:spPr bwMode="auto">
          <a:xfrm>
            <a:off x="1651253" y="3924052"/>
            <a:ext cx="4100139" cy="646331"/>
          </a:xfrm>
          <a:prstGeom prst="rect">
            <a:avLst/>
          </a:prstGeom>
          <a:noFill/>
          <a:ln w="12700">
            <a:noFill/>
            <a:miter lim="800000"/>
            <a:headEnd type="none" w="sm" len="sm"/>
            <a:tailEnd type="none" w="sm" len="sm"/>
          </a:ln>
          <a:effectLst/>
        </p:spPr>
        <p:txBody>
          <a:bodyPr wrap="square">
            <a:spAutoFit/>
          </a:bodyPr>
          <a:lstStyle/>
          <a:p>
            <a:pPr eaLnBrk="1" hangingPunct="1"/>
            <a:r>
              <a:rPr lang="en-US" b="1" dirty="0">
                <a:latin typeface="Arial" pitchFamily="34" charset="0"/>
                <a:cs typeface="Arial" pitchFamily="34" charset="0"/>
              </a:rPr>
              <a:t>FHSS = Frequency Hopping Spread Spectrum</a:t>
            </a:r>
          </a:p>
        </p:txBody>
      </p:sp>
      <p:grpSp>
        <p:nvGrpSpPr>
          <p:cNvPr id="75" name="Group 160">
            <a:extLst>
              <a:ext uri="{FF2B5EF4-FFF2-40B4-BE49-F238E27FC236}">
                <a16:creationId xmlns:a16="http://schemas.microsoft.com/office/drawing/2014/main" id="{6230FB73-F935-4F05-A5D7-8136A938039D}"/>
              </a:ext>
            </a:extLst>
          </p:cNvPr>
          <p:cNvGrpSpPr>
            <a:grpSpLocks/>
          </p:cNvGrpSpPr>
          <p:nvPr/>
        </p:nvGrpSpPr>
        <p:grpSpPr bwMode="auto">
          <a:xfrm>
            <a:off x="7934132" y="2780948"/>
            <a:ext cx="757451" cy="1688910"/>
            <a:chOff x="1776" y="2112"/>
            <a:chExt cx="384" cy="240"/>
          </a:xfrm>
        </p:grpSpPr>
        <p:sp>
          <p:nvSpPr>
            <p:cNvPr id="76" name="Freeform 161">
              <a:extLst>
                <a:ext uri="{FF2B5EF4-FFF2-40B4-BE49-F238E27FC236}">
                  <a16:creationId xmlns:a16="http://schemas.microsoft.com/office/drawing/2014/main" id="{D166E17C-EF8D-44FA-AAB9-E597FD810111}"/>
                </a:ext>
              </a:extLst>
            </p:cNvPr>
            <p:cNvSpPr>
              <a:spLocks/>
            </p:cNvSpPr>
            <p:nvPr/>
          </p:nvSpPr>
          <p:spPr bwMode="auto">
            <a:xfrm flipH="1">
              <a:off x="1968" y="2112"/>
              <a:ext cx="192" cy="240"/>
            </a:xfrm>
            <a:custGeom>
              <a:avLst/>
              <a:gdLst/>
              <a:ahLst/>
              <a:cxnLst>
                <a:cxn ang="0">
                  <a:pos x="0" y="240"/>
                </a:cxn>
                <a:cxn ang="0">
                  <a:pos x="144" y="192"/>
                </a:cxn>
                <a:cxn ang="0">
                  <a:pos x="192" y="0"/>
                </a:cxn>
              </a:cxnLst>
              <a:rect l="0" t="0" r="r" b="b"/>
              <a:pathLst>
                <a:path w="192" h="240">
                  <a:moveTo>
                    <a:pt x="0" y="240"/>
                  </a:moveTo>
                  <a:cubicBezTo>
                    <a:pt x="56" y="236"/>
                    <a:pt x="112" y="232"/>
                    <a:pt x="144" y="192"/>
                  </a:cubicBezTo>
                  <a:cubicBezTo>
                    <a:pt x="176" y="152"/>
                    <a:pt x="184" y="32"/>
                    <a:pt x="192" y="0"/>
                  </a:cubicBezTo>
                </a:path>
              </a:pathLst>
            </a:custGeom>
            <a:noFill/>
            <a:ln w="12700" cmpd="sng">
              <a:solidFill>
                <a:schemeClr val="tx1"/>
              </a:solidFill>
              <a:round/>
              <a:headEnd/>
              <a:tailEnd/>
            </a:ln>
            <a:effectLst/>
          </p:spPr>
          <p:txBody>
            <a:bodyPr wrap="none" anchor="ctr"/>
            <a:lstStyle/>
            <a:p>
              <a:endParaRPr lang="en-US"/>
            </a:p>
          </p:txBody>
        </p:sp>
        <p:sp>
          <p:nvSpPr>
            <p:cNvPr id="77" name="Freeform 162">
              <a:extLst>
                <a:ext uri="{FF2B5EF4-FFF2-40B4-BE49-F238E27FC236}">
                  <a16:creationId xmlns:a16="http://schemas.microsoft.com/office/drawing/2014/main" id="{88684ACC-758A-4D93-9E20-F7209340B86C}"/>
                </a:ext>
              </a:extLst>
            </p:cNvPr>
            <p:cNvSpPr>
              <a:spLocks/>
            </p:cNvSpPr>
            <p:nvPr/>
          </p:nvSpPr>
          <p:spPr bwMode="auto">
            <a:xfrm>
              <a:off x="1776" y="2112"/>
              <a:ext cx="192" cy="240"/>
            </a:xfrm>
            <a:custGeom>
              <a:avLst/>
              <a:gdLst/>
              <a:ahLst/>
              <a:cxnLst>
                <a:cxn ang="0">
                  <a:pos x="0" y="240"/>
                </a:cxn>
                <a:cxn ang="0">
                  <a:pos x="144" y="192"/>
                </a:cxn>
                <a:cxn ang="0">
                  <a:pos x="192" y="0"/>
                </a:cxn>
              </a:cxnLst>
              <a:rect l="0" t="0" r="r" b="b"/>
              <a:pathLst>
                <a:path w="192" h="240">
                  <a:moveTo>
                    <a:pt x="0" y="240"/>
                  </a:moveTo>
                  <a:cubicBezTo>
                    <a:pt x="56" y="236"/>
                    <a:pt x="112" y="232"/>
                    <a:pt x="144" y="192"/>
                  </a:cubicBezTo>
                  <a:cubicBezTo>
                    <a:pt x="176" y="152"/>
                    <a:pt x="184" y="32"/>
                    <a:pt x="192" y="0"/>
                  </a:cubicBezTo>
                </a:path>
              </a:pathLst>
            </a:custGeom>
            <a:noFill/>
            <a:ln w="12700" cmpd="sng">
              <a:solidFill>
                <a:schemeClr val="tx1"/>
              </a:solidFill>
              <a:round/>
              <a:headEnd/>
              <a:tailEnd/>
            </a:ln>
            <a:effectLst/>
          </p:spPr>
          <p:txBody>
            <a:bodyPr wrap="none" anchor="ctr"/>
            <a:lstStyle/>
            <a:p>
              <a:endParaRPr lang="en-US"/>
            </a:p>
          </p:txBody>
        </p:sp>
      </p:grpSp>
      <p:grpSp>
        <p:nvGrpSpPr>
          <p:cNvPr id="78" name="Group 94">
            <a:extLst>
              <a:ext uri="{FF2B5EF4-FFF2-40B4-BE49-F238E27FC236}">
                <a16:creationId xmlns:a16="http://schemas.microsoft.com/office/drawing/2014/main" id="{CAB9541D-F777-4770-B1C1-CF49FB1C8B77}"/>
              </a:ext>
            </a:extLst>
          </p:cNvPr>
          <p:cNvGrpSpPr>
            <a:grpSpLocks/>
          </p:cNvGrpSpPr>
          <p:nvPr/>
        </p:nvGrpSpPr>
        <p:grpSpPr bwMode="auto">
          <a:xfrm>
            <a:off x="7738770" y="4027817"/>
            <a:ext cx="1150144" cy="457200"/>
            <a:chOff x="1464" y="918"/>
            <a:chExt cx="1548" cy="462"/>
          </a:xfrm>
        </p:grpSpPr>
        <p:grpSp>
          <p:nvGrpSpPr>
            <p:cNvPr id="79" name="Group 95">
              <a:extLst>
                <a:ext uri="{FF2B5EF4-FFF2-40B4-BE49-F238E27FC236}">
                  <a16:creationId xmlns:a16="http://schemas.microsoft.com/office/drawing/2014/main" id="{C3F14ED0-9E49-4041-BEBD-C00DD9652869}"/>
                </a:ext>
              </a:extLst>
            </p:cNvPr>
            <p:cNvGrpSpPr>
              <a:grpSpLocks/>
            </p:cNvGrpSpPr>
            <p:nvPr/>
          </p:nvGrpSpPr>
          <p:grpSpPr bwMode="auto">
            <a:xfrm>
              <a:off x="2238" y="918"/>
              <a:ext cx="774" cy="462"/>
              <a:chOff x="1716" y="918"/>
              <a:chExt cx="774" cy="462"/>
            </a:xfrm>
          </p:grpSpPr>
          <p:sp>
            <p:nvSpPr>
              <p:cNvPr id="85" name="Arc 96">
                <a:extLst>
                  <a:ext uri="{FF2B5EF4-FFF2-40B4-BE49-F238E27FC236}">
                    <a16:creationId xmlns:a16="http://schemas.microsoft.com/office/drawing/2014/main" id="{750389C9-4B9D-4D1A-9A4A-3AD538133099}"/>
                  </a:ext>
                </a:extLst>
              </p:cNvPr>
              <p:cNvSpPr>
                <a:spLocks/>
              </p:cNvSpPr>
              <p:nvPr/>
            </p:nvSpPr>
            <p:spPr bwMode="auto">
              <a:xfrm>
                <a:off x="1716" y="918"/>
                <a:ext cx="612" cy="3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ffectLst/>
            </p:spPr>
            <p:txBody>
              <a:bodyPr wrap="none" anchor="ctr"/>
              <a:lstStyle/>
              <a:p>
                <a:endParaRPr lang="en-US"/>
              </a:p>
            </p:txBody>
          </p:sp>
          <p:grpSp>
            <p:nvGrpSpPr>
              <p:cNvPr id="86" name="Group 97">
                <a:extLst>
                  <a:ext uri="{FF2B5EF4-FFF2-40B4-BE49-F238E27FC236}">
                    <a16:creationId xmlns:a16="http://schemas.microsoft.com/office/drawing/2014/main" id="{DF423DD6-3E51-4F4A-9C24-A08FD44F6AB1}"/>
                  </a:ext>
                </a:extLst>
              </p:cNvPr>
              <p:cNvGrpSpPr>
                <a:grpSpLocks/>
              </p:cNvGrpSpPr>
              <p:nvPr/>
            </p:nvGrpSpPr>
            <p:grpSpPr bwMode="auto">
              <a:xfrm>
                <a:off x="2316" y="1227"/>
                <a:ext cx="174" cy="153"/>
                <a:chOff x="2520" y="768"/>
                <a:chExt cx="696" cy="612"/>
              </a:xfrm>
            </p:grpSpPr>
            <p:sp>
              <p:nvSpPr>
                <p:cNvPr id="87" name="Arc 98">
                  <a:extLst>
                    <a:ext uri="{FF2B5EF4-FFF2-40B4-BE49-F238E27FC236}">
                      <a16:creationId xmlns:a16="http://schemas.microsoft.com/office/drawing/2014/main" id="{14C36535-39BE-47C9-AACC-8425E33C6F49}"/>
                    </a:ext>
                  </a:extLst>
                </p:cNvPr>
                <p:cNvSpPr>
                  <a:spLocks/>
                </p:cNvSpPr>
                <p:nvPr/>
              </p:nvSpPr>
              <p:spPr bwMode="auto">
                <a:xfrm>
                  <a:off x="2796" y="768"/>
                  <a:ext cx="420" cy="6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ffectLst/>
              </p:spPr>
              <p:txBody>
                <a:bodyPr wrap="none" anchor="ctr"/>
                <a:lstStyle/>
                <a:p>
                  <a:endParaRPr lang="en-US"/>
                </a:p>
              </p:txBody>
            </p:sp>
            <p:sp>
              <p:nvSpPr>
                <p:cNvPr id="88" name="Arc 99">
                  <a:extLst>
                    <a:ext uri="{FF2B5EF4-FFF2-40B4-BE49-F238E27FC236}">
                      <a16:creationId xmlns:a16="http://schemas.microsoft.com/office/drawing/2014/main" id="{9CECC38B-91B0-4C68-B727-4C7F9BF537AB}"/>
                    </a:ext>
                  </a:extLst>
                </p:cNvPr>
                <p:cNvSpPr>
                  <a:spLocks/>
                </p:cNvSpPr>
                <p:nvPr/>
              </p:nvSpPr>
              <p:spPr bwMode="auto">
                <a:xfrm flipH="1">
                  <a:off x="2520" y="768"/>
                  <a:ext cx="276" cy="612"/>
                </a:xfrm>
                <a:custGeom>
                  <a:avLst/>
                  <a:gdLst>
                    <a:gd name="G0" fmla="+- 0 0 0"/>
                    <a:gd name="G1" fmla="+- 21600 0 0"/>
                    <a:gd name="G2" fmla="+- 21600 0 0"/>
                    <a:gd name="T0" fmla="*/ 0 w 20266"/>
                    <a:gd name="T1" fmla="*/ 0 h 21600"/>
                    <a:gd name="T2" fmla="*/ 20266 w 20266"/>
                    <a:gd name="T3" fmla="*/ 14128 h 21600"/>
                    <a:gd name="T4" fmla="*/ 0 w 20266"/>
                    <a:gd name="T5" fmla="*/ 21600 h 21600"/>
                  </a:gdLst>
                  <a:ahLst/>
                  <a:cxnLst>
                    <a:cxn ang="0">
                      <a:pos x="T0" y="T1"/>
                    </a:cxn>
                    <a:cxn ang="0">
                      <a:pos x="T2" y="T3"/>
                    </a:cxn>
                    <a:cxn ang="0">
                      <a:pos x="T4" y="T5"/>
                    </a:cxn>
                  </a:cxnLst>
                  <a:rect l="0" t="0" r="r" b="b"/>
                  <a:pathLst>
                    <a:path w="20266" h="21600" fill="none" extrusionOk="0">
                      <a:moveTo>
                        <a:pt x="-1" y="0"/>
                      </a:moveTo>
                      <a:cubicBezTo>
                        <a:pt x="9047" y="0"/>
                        <a:pt x="17136" y="5638"/>
                        <a:pt x="20266" y="14127"/>
                      </a:cubicBezTo>
                    </a:path>
                    <a:path w="20266" h="21600" stroke="0" extrusionOk="0">
                      <a:moveTo>
                        <a:pt x="-1" y="0"/>
                      </a:moveTo>
                      <a:cubicBezTo>
                        <a:pt x="9047" y="0"/>
                        <a:pt x="17136" y="5638"/>
                        <a:pt x="20266" y="14127"/>
                      </a:cubicBezTo>
                      <a:lnTo>
                        <a:pt x="0" y="21600"/>
                      </a:lnTo>
                      <a:close/>
                    </a:path>
                  </a:pathLst>
                </a:custGeom>
                <a:noFill/>
                <a:ln w="12700">
                  <a:solidFill>
                    <a:schemeClr val="tx1"/>
                  </a:solidFill>
                  <a:round/>
                  <a:headEnd/>
                  <a:tailEnd/>
                </a:ln>
                <a:effectLst/>
              </p:spPr>
              <p:txBody>
                <a:bodyPr wrap="none" anchor="ctr"/>
                <a:lstStyle/>
                <a:p>
                  <a:endParaRPr lang="en-US"/>
                </a:p>
              </p:txBody>
            </p:sp>
          </p:grpSp>
        </p:grpSp>
        <p:grpSp>
          <p:nvGrpSpPr>
            <p:cNvPr id="80" name="Group 100">
              <a:extLst>
                <a:ext uri="{FF2B5EF4-FFF2-40B4-BE49-F238E27FC236}">
                  <a16:creationId xmlns:a16="http://schemas.microsoft.com/office/drawing/2014/main" id="{51EE47B0-9365-4EA9-AB68-70E28D303371}"/>
                </a:ext>
              </a:extLst>
            </p:cNvPr>
            <p:cNvGrpSpPr>
              <a:grpSpLocks/>
            </p:cNvGrpSpPr>
            <p:nvPr/>
          </p:nvGrpSpPr>
          <p:grpSpPr bwMode="auto">
            <a:xfrm flipH="1">
              <a:off x="1464" y="918"/>
              <a:ext cx="774" cy="462"/>
              <a:chOff x="1716" y="918"/>
              <a:chExt cx="774" cy="462"/>
            </a:xfrm>
          </p:grpSpPr>
          <p:sp>
            <p:nvSpPr>
              <p:cNvPr id="81" name="Arc 101">
                <a:extLst>
                  <a:ext uri="{FF2B5EF4-FFF2-40B4-BE49-F238E27FC236}">
                    <a16:creationId xmlns:a16="http://schemas.microsoft.com/office/drawing/2014/main" id="{F5F6B722-253B-4AE9-83A3-326E49BCDD7A}"/>
                  </a:ext>
                </a:extLst>
              </p:cNvPr>
              <p:cNvSpPr>
                <a:spLocks/>
              </p:cNvSpPr>
              <p:nvPr/>
            </p:nvSpPr>
            <p:spPr bwMode="auto">
              <a:xfrm>
                <a:off x="1716" y="918"/>
                <a:ext cx="612" cy="3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ffectLst/>
            </p:spPr>
            <p:txBody>
              <a:bodyPr wrap="none" anchor="ctr"/>
              <a:lstStyle/>
              <a:p>
                <a:endParaRPr lang="en-US"/>
              </a:p>
            </p:txBody>
          </p:sp>
          <p:grpSp>
            <p:nvGrpSpPr>
              <p:cNvPr id="82" name="Group 102">
                <a:extLst>
                  <a:ext uri="{FF2B5EF4-FFF2-40B4-BE49-F238E27FC236}">
                    <a16:creationId xmlns:a16="http://schemas.microsoft.com/office/drawing/2014/main" id="{FD54CC93-4C75-48D5-BADA-5EE5D23B5DDB}"/>
                  </a:ext>
                </a:extLst>
              </p:cNvPr>
              <p:cNvGrpSpPr>
                <a:grpSpLocks/>
              </p:cNvGrpSpPr>
              <p:nvPr/>
            </p:nvGrpSpPr>
            <p:grpSpPr bwMode="auto">
              <a:xfrm>
                <a:off x="2316" y="1227"/>
                <a:ext cx="174" cy="153"/>
                <a:chOff x="2520" y="768"/>
                <a:chExt cx="696" cy="612"/>
              </a:xfrm>
            </p:grpSpPr>
            <p:sp>
              <p:nvSpPr>
                <p:cNvPr id="83" name="Arc 103">
                  <a:extLst>
                    <a:ext uri="{FF2B5EF4-FFF2-40B4-BE49-F238E27FC236}">
                      <a16:creationId xmlns:a16="http://schemas.microsoft.com/office/drawing/2014/main" id="{125B333C-63AD-49CC-A057-A0055E89E931}"/>
                    </a:ext>
                  </a:extLst>
                </p:cNvPr>
                <p:cNvSpPr>
                  <a:spLocks/>
                </p:cNvSpPr>
                <p:nvPr/>
              </p:nvSpPr>
              <p:spPr bwMode="auto">
                <a:xfrm>
                  <a:off x="2796" y="768"/>
                  <a:ext cx="420" cy="6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ffectLst/>
              </p:spPr>
              <p:txBody>
                <a:bodyPr wrap="none" anchor="ctr"/>
                <a:lstStyle/>
                <a:p>
                  <a:endParaRPr lang="en-US"/>
                </a:p>
              </p:txBody>
            </p:sp>
            <p:sp>
              <p:nvSpPr>
                <p:cNvPr id="84" name="Arc 104">
                  <a:extLst>
                    <a:ext uri="{FF2B5EF4-FFF2-40B4-BE49-F238E27FC236}">
                      <a16:creationId xmlns:a16="http://schemas.microsoft.com/office/drawing/2014/main" id="{0B2D3E79-8C18-404B-B78E-D59307626A7B}"/>
                    </a:ext>
                  </a:extLst>
                </p:cNvPr>
                <p:cNvSpPr>
                  <a:spLocks/>
                </p:cNvSpPr>
                <p:nvPr/>
              </p:nvSpPr>
              <p:spPr bwMode="auto">
                <a:xfrm flipH="1">
                  <a:off x="2520" y="768"/>
                  <a:ext cx="276" cy="612"/>
                </a:xfrm>
                <a:custGeom>
                  <a:avLst/>
                  <a:gdLst>
                    <a:gd name="G0" fmla="+- 0 0 0"/>
                    <a:gd name="G1" fmla="+- 21600 0 0"/>
                    <a:gd name="G2" fmla="+- 21600 0 0"/>
                    <a:gd name="T0" fmla="*/ 0 w 20266"/>
                    <a:gd name="T1" fmla="*/ 0 h 21600"/>
                    <a:gd name="T2" fmla="*/ 20266 w 20266"/>
                    <a:gd name="T3" fmla="*/ 14128 h 21600"/>
                    <a:gd name="T4" fmla="*/ 0 w 20266"/>
                    <a:gd name="T5" fmla="*/ 21600 h 21600"/>
                  </a:gdLst>
                  <a:ahLst/>
                  <a:cxnLst>
                    <a:cxn ang="0">
                      <a:pos x="T0" y="T1"/>
                    </a:cxn>
                    <a:cxn ang="0">
                      <a:pos x="T2" y="T3"/>
                    </a:cxn>
                    <a:cxn ang="0">
                      <a:pos x="T4" y="T5"/>
                    </a:cxn>
                  </a:cxnLst>
                  <a:rect l="0" t="0" r="r" b="b"/>
                  <a:pathLst>
                    <a:path w="20266" h="21600" fill="none" extrusionOk="0">
                      <a:moveTo>
                        <a:pt x="-1" y="0"/>
                      </a:moveTo>
                      <a:cubicBezTo>
                        <a:pt x="9047" y="0"/>
                        <a:pt x="17136" y="5638"/>
                        <a:pt x="20266" y="14127"/>
                      </a:cubicBezTo>
                    </a:path>
                    <a:path w="20266" h="21600" stroke="0" extrusionOk="0">
                      <a:moveTo>
                        <a:pt x="-1" y="0"/>
                      </a:moveTo>
                      <a:cubicBezTo>
                        <a:pt x="9047" y="0"/>
                        <a:pt x="17136" y="5638"/>
                        <a:pt x="20266" y="14127"/>
                      </a:cubicBezTo>
                      <a:lnTo>
                        <a:pt x="0" y="21600"/>
                      </a:lnTo>
                      <a:close/>
                    </a:path>
                  </a:pathLst>
                </a:custGeom>
                <a:noFill/>
                <a:ln w="12700">
                  <a:solidFill>
                    <a:schemeClr val="tx1"/>
                  </a:solidFill>
                  <a:round/>
                  <a:headEnd/>
                  <a:tailEnd/>
                </a:ln>
                <a:effectLst/>
              </p:spPr>
              <p:txBody>
                <a:bodyPr wrap="none" anchor="ctr"/>
                <a:lstStyle/>
                <a:p>
                  <a:endParaRPr lang="en-US"/>
                </a:p>
              </p:txBody>
            </p:sp>
          </p:grpSp>
        </p:grpSp>
      </p:grpSp>
      <p:sp>
        <p:nvSpPr>
          <p:cNvPr id="89" name="Line 6">
            <a:extLst>
              <a:ext uri="{FF2B5EF4-FFF2-40B4-BE49-F238E27FC236}">
                <a16:creationId xmlns:a16="http://schemas.microsoft.com/office/drawing/2014/main" id="{94BEB576-0FFE-42C9-A7B7-8C65034891D2}"/>
              </a:ext>
            </a:extLst>
          </p:cNvPr>
          <p:cNvSpPr>
            <a:spLocks noChangeShapeType="1"/>
          </p:cNvSpPr>
          <p:nvPr/>
        </p:nvSpPr>
        <p:spPr bwMode="auto">
          <a:xfrm>
            <a:off x="7637292" y="4467410"/>
            <a:ext cx="1361364" cy="0"/>
          </a:xfrm>
          <a:prstGeom prst="line">
            <a:avLst/>
          </a:prstGeom>
          <a:noFill/>
          <a:ln w="57150">
            <a:solidFill>
              <a:schemeClr val="tx1"/>
            </a:solidFill>
            <a:round/>
            <a:headEnd/>
            <a:tailEnd/>
          </a:ln>
          <a:effectLst/>
        </p:spPr>
        <p:txBody>
          <a:bodyPr wrap="none" anchor="ctr"/>
          <a:lstStyle/>
          <a:p>
            <a:endParaRPr lang="en-US"/>
          </a:p>
        </p:txBody>
      </p:sp>
      <p:sp>
        <p:nvSpPr>
          <p:cNvPr id="90" name="TextBox 89">
            <a:extLst>
              <a:ext uri="{FF2B5EF4-FFF2-40B4-BE49-F238E27FC236}">
                <a16:creationId xmlns:a16="http://schemas.microsoft.com/office/drawing/2014/main" id="{CAB77EEB-0E56-4143-87AD-CDD9DDCD01AF}"/>
              </a:ext>
            </a:extLst>
          </p:cNvPr>
          <p:cNvSpPr txBox="1"/>
          <p:nvPr/>
        </p:nvSpPr>
        <p:spPr>
          <a:xfrm>
            <a:off x="7069238" y="1124432"/>
            <a:ext cx="2466833" cy="1638910"/>
          </a:xfrm>
          <a:prstGeom prst="rect">
            <a:avLst/>
          </a:prstGeom>
          <a:noFill/>
          <a:ln>
            <a:solidFill>
              <a:schemeClr val="tx1"/>
            </a:solidFill>
          </a:ln>
        </p:spPr>
        <p:txBody>
          <a:bodyPr wrap="square" rtlCol="0">
            <a:spAutoFit/>
          </a:bodyPr>
          <a:lstStyle/>
          <a:p>
            <a:r>
              <a:rPr lang="en-US" b="1" dirty="0"/>
              <a:t>DSSS</a:t>
            </a:r>
          </a:p>
          <a:p>
            <a:endParaRPr lang="en-US" sz="525" dirty="0"/>
          </a:p>
          <a:p>
            <a:pPr>
              <a:buFont typeface="Arial" pitchFamily="34" charset="0"/>
              <a:buChar char="•"/>
            </a:pPr>
            <a:r>
              <a:rPr lang="en-US" dirty="0"/>
              <a:t>  Lower average power level</a:t>
            </a:r>
          </a:p>
          <a:p>
            <a:pPr>
              <a:buFont typeface="Arial" pitchFamily="34" charset="0"/>
              <a:buChar char="•"/>
            </a:pPr>
            <a:endParaRPr lang="en-US" sz="525" dirty="0"/>
          </a:p>
          <a:p>
            <a:pPr>
              <a:buFont typeface="Arial" pitchFamily="34" charset="0"/>
              <a:buChar char="•"/>
            </a:pPr>
            <a:r>
              <a:rPr lang="en-US" dirty="0"/>
              <a:t>  Higher possible data rates</a:t>
            </a:r>
          </a:p>
        </p:txBody>
      </p:sp>
      <p:sp>
        <p:nvSpPr>
          <p:cNvPr id="91" name="TextBox 90">
            <a:extLst>
              <a:ext uri="{FF2B5EF4-FFF2-40B4-BE49-F238E27FC236}">
                <a16:creationId xmlns:a16="http://schemas.microsoft.com/office/drawing/2014/main" id="{B4841058-69A8-421C-95DD-2EC4D14C8087}"/>
              </a:ext>
            </a:extLst>
          </p:cNvPr>
          <p:cNvSpPr txBox="1"/>
          <p:nvPr/>
        </p:nvSpPr>
        <p:spPr>
          <a:xfrm>
            <a:off x="7096508" y="4560478"/>
            <a:ext cx="2465127" cy="1996700"/>
          </a:xfrm>
          <a:prstGeom prst="rect">
            <a:avLst/>
          </a:prstGeom>
          <a:noFill/>
          <a:ln>
            <a:solidFill>
              <a:schemeClr val="tx1"/>
            </a:solidFill>
          </a:ln>
        </p:spPr>
        <p:txBody>
          <a:bodyPr wrap="square" rtlCol="0">
            <a:spAutoFit/>
          </a:bodyPr>
          <a:lstStyle/>
          <a:p>
            <a:r>
              <a:rPr lang="en-US" b="1" dirty="0"/>
              <a:t>FHSS</a:t>
            </a:r>
          </a:p>
          <a:p>
            <a:endParaRPr lang="en-US" sz="525" dirty="0"/>
          </a:p>
          <a:p>
            <a:pPr>
              <a:buFont typeface="Arial" pitchFamily="34" charset="0"/>
              <a:buChar char="•"/>
            </a:pPr>
            <a:r>
              <a:rPr lang="en-US" dirty="0"/>
              <a:t>  Higher average power level</a:t>
            </a:r>
          </a:p>
          <a:p>
            <a:pPr>
              <a:buFont typeface="Arial" pitchFamily="34" charset="0"/>
              <a:buChar char="•"/>
            </a:pPr>
            <a:endParaRPr lang="en-US" sz="525" dirty="0"/>
          </a:p>
          <a:p>
            <a:pPr>
              <a:buFont typeface="Arial" pitchFamily="34" charset="0"/>
              <a:buChar char="•"/>
            </a:pPr>
            <a:r>
              <a:rPr lang="en-US" dirty="0"/>
              <a:t>  Transmits further</a:t>
            </a:r>
          </a:p>
          <a:p>
            <a:pPr>
              <a:buFont typeface="Arial" pitchFamily="34" charset="0"/>
              <a:buChar char="•"/>
            </a:pPr>
            <a:endParaRPr lang="en-US" sz="525" dirty="0"/>
          </a:p>
          <a:p>
            <a:pPr>
              <a:buFont typeface="Arial" pitchFamily="34" charset="0"/>
              <a:buChar char="•"/>
            </a:pPr>
            <a:r>
              <a:rPr lang="en-US" dirty="0"/>
              <a:t>  Higher noise immunity</a:t>
            </a:r>
          </a:p>
        </p:txBody>
      </p:sp>
      <p:sp>
        <p:nvSpPr>
          <p:cNvPr id="92" name="Text Box 11">
            <a:extLst>
              <a:ext uri="{FF2B5EF4-FFF2-40B4-BE49-F238E27FC236}">
                <a16:creationId xmlns:a16="http://schemas.microsoft.com/office/drawing/2014/main" id="{FDB0C25F-2949-4B31-8814-AB7E6B92F70C}"/>
              </a:ext>
            </a:extLst>
          </p:cNvPr>
          <p:cNvSpPr txBox="1">
            <a:spLocks noChangeArrowheads="1"/>
          </p:cNvSpPr>
          <p:nvPr/>
        </p:nvSpPr>
        <p:spPr bwMode="auto">
          <a:xfrm>
            <a:off x="4152137" y="2679158"/>
            <a:ext cx="861133" cy="253916"/>
          </a:xfrm>
          <a:prstGeom prst="rect">
            <a:avLst/>
          </a:prstGeom>
          <a:noFill/>
          <a:ln w="9525">
            <a:noFill/>
            <a:miter lim="800000"/>
            <a:headEnd/>
            <a:tailEnd/>
          </a:ln>
          <a:effectLst/>
        </p:spPr>
        <p:txBody>
          <a:bodyPr wrap="none">
            <a:spAutoFit/>
          </a:bodyPr>
          <a:lstStyle/>
          <a:p>
            <a:r>
              <a:rPr lang="en-US" sz="1050" dirty="0">
                <a:latin typeface="Tahoma" pitchFamily="34" charset="0"/>
              </a:rPr>
              <a:t>Network ID</a:t>
            </a:r>
          </a:p>
        </p:txBody>
      </p:sp>
      <p:cxnSp>
        <p:nvCxnSpPr>
          <p:cNvPr id="93" name="Straight Arrow Connector 92">
            <a:extLst>
              <a:ext uri="{FF2B5EF4-FFF2-40B4-BE49-F238E27FC236}">
                <a16:creationId xmlns:a16="http://schemas.microsoft.com/office/drawing/2014/main" id="{E167B001-7693-4813-BE1E-61CBF2567394}"/>
              </a:ext>
            </a:extLst>
          </p:cNvPr>
          <p:cNvCxnSpPr>
            <a:stCxn id="92" idx="1"/>
          </p:cNvCxnSpPr>
          <p:nvPr/>
        </p:nvCxnSpPr>
        <p:spPr>
          <a:xfrm flipH="1">
            <a:off x="3407394" y="2806117"/>
            <a:ext cx="744742" cy="55890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028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9">
            <a:extLst>
              <a:ext uri="{FF2B5EF4-FFF2-40B4-BE49-F238E27FC236}">
                <a16:creationId xmlns:a16="http://schemas.microsoft.com/office/drawing/2014/main" id="{642547BF-F743-44EA-8571-B9D0276638A9}"/>
              </a:ext>
            </a:extLst>
          </p:cNvPr>
          <p:cNvSpPr txBox="1">
            <a:spLocks noChangeArrowheads="1"/>
          </p:cNvSpPr>
          <p:nvPr/>
        </p:nvSpPr>
        <p:spPr bwMode="auto">
          <a:xfrm>
            <a:off x="153731" y="1193469"/>
            <a:ext cx="5155249" cy="369332"/>
          </a:xfrm>
          <a:prstGeom prst="rect">
            <a:avLst/>
          </a:prstGeom>
          <a:noFill/>
          <a:ln w="12700">
            <a:noFill/>
            <a:miter lim="800000"/>
            <a:headEnd type="none" w="sm" len="sm"/>
            <a:tailEnd type="none" w="sm" len="sm"/>
          </a:ln>
          <a:effectLst/>
        </p:spPr>
        <p:txBody>
          <a:bodyPr wrap="square">
            <a:spAutoFit/>
          </a:bodyPr>
          <a:lstStyle/>
          <a:p>
            <a:pPr eaLnBrk="1" hangingPunct="1"/>
            <a:r>
              <a:rPr lang="en-US" b="1" dirty="0">
                <a:latin typeface="Arial" pitchFamily="34" charset="0"/>
                <a:cs typeface="Arial" pitchFamily="34" charset="0"/>
              </a:rPr>
              <a:t>DSSS = Direct Sequence Spread Spectrum</a:t>
            </a:r>
          </a:p>
        </p:txBody>
      </p:sp>
      <p:sp>
        <p:nvSpPr>
          <p:cNvPr id="74" name="Text Box 89">
            <a:extLst>
              <a:ext uri="{FF2B5EF4-FFF2-40B4-BE49-F238E27FC236}">
                <a16:creationId xmlns:a16="http://schemas.microsoft.com/office/drawing/2014/main" id="{DC1332E5-9D5C-4032-A737-136283E21F61}"/>
              </a:ext>
            </a:extLst>
          </p:cNvPr>
          <p:cNvSpPr txBox="1">
            <a:spLocks noChangeArrowheads="1"/>
          </p:cNvSpPr>
          <p:nvPr/>
        </p:nvSpPr>
        <p:spPr bwMode="auto">
          <a:xfrm>
            <a:off x="169669" y="4089068"/>
            <a:ext cx="5466852" cy="369332"/>
          </a:xfrm>
          <a:prstGeom prst="rect">
            <a:avLst/>
          </a:prstGeom>
          <a:noFill/>
          <a:ln w="12700">
            <a:noFill/>
            <a:miter lim="800000"/>
            <a:headEnd type="none" w="sm" len="sm"/>
            <a:tailEnd type="none" w="sm" len="sm"/>
          </a:ln>
          <a:effectLst/>
        </p:spPr>
        <p:txBody>
          <a:bodyPr wrap="square">
            <a:spAutoFit/>
          </a:bodyPr>
          <a:lstStyle/>
          <a:p>
            <a:pPr eaLnBrk="1" hangingPunct="1"/>
            <a:r>
              <a:rPr lang="en-US" b="1" dirty="0">
                <a:latin typeface="Arial" pitchFamily="34" charset="0"/>
                <a:cs typeface="Arial" pitchFamily="34" charset="0"/>
              </a:rPr>
              <a:t>FHSS = Frequency Hopping Spread Spectrum</a:t>
            </a:r>
          </a:p>
        </p:txBody>
      </p:sp>
      <p:grpSp>
        <p:nvGrpSpPr>
          <p:cNvPr id="75" name="Group 160">
            <a:extLst>
              <a:ext uri="{FF2B5EF4-FFF2-40B4-BE49-F238E27FC236}">
                <a16:creationId xmlns:a16="http://schemas.microsoft.com/office/drawing/2014/main" id="{A14E52D5-8006-4F51-A8D8-4CA8B82983E0}"/>
              </a:ext>
            </a:extLst>
          </p:cNvPr>
          <p:cNvGrpSpPr>
            <a:grpSpLocks/>
          </p:cNvGrpSpPr>
          <p:nvPr/>
        </p:nvGrpSpPr>
        <p:grpSpPr bwMode="auto">
          <a:xfrm>
            <a:off x="8546841" y="2564930"/>
            <a:ext cx="1009934" cy="2251880"/>
            <a:chOff x="1776" y="2112"/>
            <a:chExt cx="384" cy="240"/>
          </a:xfrm>
        </p:grpSpPr>
        <p:sp>
          <p:nvSpPr>
            <p:cNvPr id="76" name="Freeform 161">
              <a:extLst>
                <a:ext uri="{FF2B5EF4-FFF2-40B4-BE49-F238E27FC236}">
                  <a16:creationId xmlns:a16="http://schemas.microsoft.com/office/drawing/2014/main" id="{E8B09D06-1CED-470A-9656-37770F190F56}"/>
                </a:ext>
              </a:extLst>
            </p:cNvPr>
            <p:cNvSpPr>
              <a:spLocks/>
            </p:cNvSpPr>
            <p:nvPr/>
          </p:nvSpPr>
          <p:spPr bwMode="auto">
            <a:xfrm flipH="1">
              <a:off x="1968" y="2112"/>
              <a:ext cx="192" cy="240"/>
            </a:xfrm>
            <a:custGeom>
              <a:avLst/>
              <a:gdLst/>
              <a:ahLst/>
              <a:cxnLst>
                <a:cxn ang="0">
                  <a:pos x="0" y="240"/>
                </a:cxn>
                <a:cxn ang="0">
                  <a:pos x="144" y="192"/>
                </a:cxn>
                <a:cxn ang="0">
                  <a:pos x="192" y="0"/>
                </a:cxn>
              </a:cxnLst>
              <a:rect l="0" t="0" r="r" b="b"/>
              <a:pathLst>
                <a:path w="192" h="240">
                  <a:moveTo>
                    <a:pt x="0" y="240"/>
                  </a:moveTo>
                  <a:cubicBezTo>
                    <a:pt x="56" y="236"/>
                    <a:pt x="112" y="232"/>
                    <a:pt x="144" y="192"/>
                  </a:cubicBezTo>
                  <a:cubicBezTo>
                    <a:pt x="176" y="152"/>
                    <a:pt x="184" y="32"/>
                    <a:pt x="192" y="0"/>
                  </a:cubicBezTo>
                </a:path>
              </a:pathLst>
            </a:custGeom>
            <a:noFill/>
            <a:ln w="12700" cmpd="sng">
              <a:solidFill>
                <a:schemeClr val="tx1"/>
              </a:solidFill>
              <a:round/>
              <a:headEnd/>
              <a:tailEnd/>
            </a:ln>
            <a:effectLst/>
          </p:spPr>
          <p:txBody>
            <a:bodyPr wrap="none" anchor="ctr"/>
            <a:lstStyle/>
            <a:p>
              <a:endParaRPr lang="en-US"/>
            </a:p>
          </p:txBody>
        </p:sp>
        <p:sp>
          <p:nvSpPr>
            <p:cNvPr id="77" name="Freeform 162">
              <a:extLst>
                <a:ext uri="{FF2B5EF4-FFF2-40B4-BE49-F238E27FC236}">
                  <a16:creationId xmlns:a16="http://schemas.microsoft.com/office/drawing/2014/main" id="{F8BC8764-D1FC-4967-B7B0-BB90847BEB8D}"/>
                </a:ext>
              </a:extLst>
            </p:cNvPr>
            <p:cNvSpPr>
              <a:spLocks/>
            </p:cNvSpPr>
            <p:nvPr/>
          </p:nvSpPr>
          <p:spPr bwMode="auto">
            <a:xfrm>
              <a:off x="1776" y="2112"/>
              <a:ext cx="192" cy="240"/>
            </a:xfrm>
            <a:custGeom>
              <a:avLst/>
              <a:gdLst/>
              <a:ahLst/>
              <a:cxnLst>
                <a:cxn ang="0">
                  <a:pos x="0" y="240"/>
                </a:cxn>
                <a:cxn ang="0">
                  <a:pos x="144" y="192"/>
                </a:cxn>
                <a:cxn ang="0">
                  <a:pos x="192" y="0"/>
                </a:cxn>
              </a:cxnLst>
              <a:rect l="0" t="0" r="r" b="b"/>
              <a:pathLst>
                <a:path w="192" h="240">
                  <a:moveTo>
                    <a:pt x="0" y="240"/>
                  </a:moveTo>
                  <a:cubicBezTo>
                    <a:pt x="56" y="236"/>
                    <a:pt x="112" y="232"/>
                    <a:pt x="144" y="192"/>
                  </a:cubicBezTo>
                  <a:cubicBezTo>
                    <a:pt x="176" y="152"/>
                    <a:pt x="184" y="32"/>
                    <a:pt x="192" y="0"/>
                  </a:cubicBezTo>
                </a:path>
              </a:pathLst>
            </a:custGeom>
            <a:noFill/>
            <a:ln w="12700" cmpd="sng">
              <a:solidFill>
                <a:schemeClr val="tx1"/>
              </a:solidFill>
              <a:round/>
              <a:headEnd/>
              <a:tailEnd/>
            </a:ln>
            <a:effectLst/>
          </p:spPr>
          <p:txBody>
            <a:bodyPr wrap="none" anchor="ctr"/>
            <a:lstStyle/>
            <a:p>
              <a:endParaRPr lang="en-US"/>
            </a:p>
          </p:txBody>
        </p:sp>
      </p:grpSp>
      <p:grpSp>
        <p:nvGrpSpPr>
          <p:cNvPr id="78" name="Group 94">
            <a:extLst>
              <a:ext uri="{FF2B5EF4-FFF2-40B4-BE49-F238E27FC236}">
                <a16:creationId xmlns:a16="http://schemas.microsoft.com/office/drawing/2014/main" id="{852F5183-B1B4-477D-A61A-D00BAF2B12EB}"/>
              </a:ext>
            </a:extLst>
          </p:cNvPr>
          <p:cNvGrpSpPr>
            <a:grpSpLocks/>
          </p:cNvGrpSpPr>
          <p:nvPr/>
        </p:nvGrpSpPr>
        <p:grpSpPr bwMode="auto">
          <a:xfrm>
            <a:off x="8286360" y="4227423"/>
            <a:ext cx="1533525" cy="609600"/>
            <a:chOff x="1464" y="918"/>
            <a:chExt cx="1548" cy="462"/>
          </a:xfrm>
        </p:grpSpPr>
        <p:grpSp>
          <p:nvGrpSpPr>
            <p:cNvPr id="79" name="Group 95">
              <a:extLst>
                <a:ext uri="{FF2B5EF4-FFF2-40B4-BE49-F238E27FC236}">
                  <a16:creationId xmlns:a16="http://schemas.microsoft.com/office/drawing/2014/main" id="{CFFD23D0-F17C-45AD-B3C9-A24B2B29B93C}"/>
                </a:ext>
              </a:extLst>
            </p:cNvPr>
            <p:cNvGrpSpPr>
              <a:grpSpLocks/>
            </p:cNvGrpSpPr>
            <p:nvPr/>
          </p:nvGrpSpPr>
          <p:grpSpPr bwMode="auto">
            <a:xfrm>
              <a:off x="2238" y="918"/>
              <a:ext cx="774" cy="462"/>
              <a:chOff x="1716" y="918"/>
              <a:chExt cx="774" cy="462"/>
            </a:xfrm>
          </p:grpSpPr>
          <p:sp>
            <p:nvSpPr>
              <p:cNvPr id="85" name="Arc 96">
                <a:extLst>
                  <a:ext uri="{FF2B5EF4-FFF2-40B4-BE49-F238E27FC236}">
                    <a16:creationId xmlns:a16="http://schemas.microsoft.com/office/drawing/2014/main" id="{1FA71476-3F19-4CA5-8A27-AC80EBDC7A92}"/>
                  </a:ext>
                </a:extLst>
              </p:cNvPr>
              <p:cNvSpPr>
                <a:spLocks/>
              </p:cNvSpPr>
              <p:nvPr/>
            </p:nvSpPr>
            <p:spPr bwMode="auto">
              <a:xfrm>
                <a:off x="1716" y="918"/>
                <a:ext cx="612" cy="3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ffectLst/>
            </p:spPr>
            <p:txBody>
              <a:bodyPr wrap="none" anchor="ctr"/>
              <a:lstStyle/>
              <a:p>
                <a:endParaRPr lang="en-US"/>
              </a:p>
            </p:txBody>
          </p:sp>
          <p:grpSp>
            <p:nvGrpSpPr>
              <p:cNvPr id="86" name="Group 97">
                <a:extLst>
                  <a:ext uri="{FF2B5EF4-FFF2-40B4-BE49-F238E27FC236}">
                    <a16:creationId xmlns:a16="http://schemas.microsoft.com/office/drawing/2014/main" id="{028E71B1-4544-41E8-BEFE-3EE8FA1832BA}"/>
                  </a:ext>
                </a:extLst>
              </p:cNvPr>
              <p:cNvGrpSpPr>
                <a:grpSpLocks/>
              </p:cNvGrpSpPr>
              <p:nvPr/>
            </p:nvGrpSpPr>
            <p:grpSpPr bwMode="auto">
              <a:xfrm>
                <a:off x="2316" y="1227"/>
                <a:ext cx="174" cy="153"/>
                <a:chOff x="2520" y="768"/>
                <a:chExt cx="696" cy="612"/>
              </a:xfrm>
            </p:grpSpPr>
            <p:sp>
              <p:nvSpPr>
                <p:cNvPr id="87" name="Arc 98">
                  <a:extLst>
                    <a:ext uri="{FF2B5EF4-FFF2-40B4-BE49-F238E27FC236}">
                      <a16:creationId xmlns:a16="http://schemas.microsoft.com/office/drawing/2014/main" id="{7010AD97-5DB2-4403-A78D-8FD9372725BE}"/>
                    </a:ext>
                  </a:extLst>
                </p:cNvPr>
                <p:cNvSpPr>
                  <a:spLocks/>
                </p:cNvSpPr>
                <p:nvPr/>
              </p:nvSpPr>
              <p:spPr bwMode="auto">
                <a:xfrm>
                  <a:off x="2796" y="768"/>
                  <a:ext cx="420" cy="6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ffectLst/>
              </p:spPr>
              <p:txBody>
                <a:bodyPr wrap="none" anchor="ctr"/>
                <a:lstStyle/>
                <a:p>
                  <a:endParaRPr lang="en-US"/>
                </a:p>
              </p:txBody>
            </p:sp>
            <p:sp>
              <p:nvSpPr>
                <p:cNvPr id="88" name="Arc 99">
                  <a:extLst>
                    <a:ext uri="{FF2B5EF4-FFF2-40B4-BE49-F238E27FC236}">
                      <a16:creationId xmlns:a16="http://schemas.microsoft.com/office/drawing/2014/main" id="{67373BEA-1257-42C1-B484-6A8189CFCFDD}"/>
                    </a:ext>
                  </a:extLst>
                </p:cNvPr>
                <p:cNvSpPr>
                  <a:spLocks/>
                </p:cNvSpPr>
                <p:nvPr/>
              </p:nvSpPr>
              <p:spPr bwMode="auto">
                <a:xfrm flipH="1">
                  <a:off x="2520" y="768"/>
                  <a:ext cx="276" cy="612"/>
                </a:xfrm>
                <a:custGeom>
                  <a:avLst/>
                  <a:gdLst>
                    <a:gd name="G0" fmla="+- 0 0 0"/>
                    <a:gd name="G1" fmla="+- 21600 0 0"/>
                    <a:gd name="G2" fmla="+- 21600 0 0"/>
                    <a:gd name="T0" fmla="*/ 0 w 20266"/>
                    <a:gd name="T1" fmla="*/ 0 h 21600"/>
                    <a:gd name="T2" fmla="*/ 20266 w 20266"/>
                    <a:gd name="T3" fmla="*/ 14128 h 21600"/>
                    <a:gd name="T4" fmla="*/ 0 w 20266"/>
                    <a:gd name="T5" fmla="*/ 21600 h 21600"/>
                  </a:gdLst>
                  <a:ahLst/>
                  <a:cxnLst>
                    <a:cxn ang="0">
                      <a:pos x="T0" y="T1"/>
                    </a:cxn>
                    <a:cxn ang="0">
                      <a:pos x="T2" y="T3"/>
                    </a:cxn>
                    <a:cxn ang="0">
                      <a:pos x="T4" y="T5"/>
                    </a:cxn>
                  </a:cxnLst>
                  <a:rect l="0" t="0" r="r" b="b"/>
                  <a:pathLst>
                    <a:path w="20266" h="21600" fill="none" extrusionOk="0">
                      <a:moveTo>
                        <a:pt x="-1" y="0"/>
                      </a:moveTo>
                      <a:cubicBezTo>
                        <a:pt x="9047" y="0"/>
                        <a:pt x="17136" y="5638"/>
                        <a:pt x="20266" y="14127"/>
                      </a:cubicBezTo>
                    </a:path>
                    <a:path w="20266" h="21600" stroke="0" extrusionOk="0">
                      <a:moveTo>
                        <a:pt x="-1" y="0"/>
                      </a:moveTo>
                      <a:cubicBezTo>
                        <a:pt x="9047" y="0"/>
                        <a:pt x="17136" y="5638"/>
                        <a:pt x="20266" y="14127"/>
                      </a:cubicBezTo>
                      <a:lnTo>
                        <a:pt x="0" y="21600"/>
                      </a:lnTo>
                      <a:close/>
                    </a:path>
                  </a:pathLst>
                </a:custGeom>
                <a:noFill/>
                <a:ln w="12700">
                  <a:solidFill>
                    <a:schemeClr val="tx1"/>
                  </a:solidFill>
                  <a:round/>
                  <a:headEnd/>
                  <a:tailEnd/>
                </a:ln>
                <a:effectLst/>
              </p:spPr>
              <p:txBody>
                <a:bodyPr wrap="none" anchor="ctr"/>
                <a:lstStyle/>
                <a:p>
                  <a:endParaRPr lang="en-US"/>
                </a:p>
              </p:txBody>
            </p:sp>
          </p:grpSp>
        </p:grpSp>
        <p:grpSp>
          <p:nvGrpSpPr>
            <p:cNvPr id="80" name="Group 100">
              <a:extLst>
                <a:ext uri="{FF2B5EF4-FFF2-40B4-BE49-F238E27FC236}">
                  <a16:creationId xmlns:a16="http://schemas.microsoft.com/office/drawing/2014/main" id="{FE024ED0-DB89-423C-AB23-DE5AD231F019}"/>
                </a:ext>
              </a:extLst>
            </p:cNvPr>
            <p:cNvGrpSpPr>
              <a:grpSpLocks/>
            </p:cNvGrpSpPr>
            <p:nvPr/>
          </p:nvGrpSpPr>
          <p:grpSpPr bwMode="auto">
            <a:xfrm flipH="1">
              <a:off x="1464" y="918"/>
              <a:ext cx="774" cy="462"/>
              <a:chOff x="1716" y="918"/>
              <a:chExt cx="774" cy="462"/>
            </a:xfrm>
          </p:grpSpPr>
          <p:sp>
            <p:nvSpPr>
              <p:cNvPr id="81" name="Arc 101">
                <a:extLst>
                  <a:ext uri="{FF2B5EF4-FFF2-40B4-BE49-F238E27FC236}">
                    <a16:creationId xmlns:a16="http://schemas.microsoft.com/office/drawing/2014/main" id="{655C91C5-6871-4A6E-A024-2A076D4B894A}"/>
                  </a:ext>
                </a:extLst>
              </p:cNvPr>
              <p:cNvSpPr>
                <a:spLocks/>
              </p:cNvSpPr>
              <p:nvPr/>
            </p:nvSpPr>
            <p:spPr bwMode="auto">
              <a:xfrm>
                <a:off x="1716" y="918"/>
                <a:ext cx="612" cy="3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ffectLst/>
            </p:spPr>
            <p:txBody>
              <a:bodyPr wrap="none" anchor="ctr"/>
              <a:lstStyle/>
              <a:p>
                <a:endParaRPr lang="en-US"/>
              </a:p>
            </p:txBody>
          </p:sp>
          <p:grpSp>
            <p:nvGrpSpPr>
              <p:cNvPr id="82" name="Group 102">
                <a:extLst>
                  <a:ext uri="{FF2B5EF4-FFF2-40B4-BE49-F238E27FC236}">
                    <a16:creationId xmlns:a16="http://schemas.microsoft.com/office/drawing/2014/main" id="{C603A26E-4032-4594-80BB-307469ADDCE3}"/>
                  </a:ext>
                </a:extLst>
              </p:cNvPr>
              <p:cNvGrpSpPr>
                <a:grpSpLocks/>
              </p:cNvGrpSpPr>
              <p:nvPr/>
            </p:nvGrpSpPr>
            <p:grpSpPr bwMode="auto">
              <a:xfrm>
                <a:off x="2316" y="1227"/>
                <a:ext cx="174" cy="153"/>
                <a:chOff x="2520" y="768"/>
                <a:chExt cx="696" cy="612"/>
              </a:xfrm>
            </p:grpSpPr>
            <p:sp>
              <p:nvSpPr>
                <p:cNvPr id="83" name="Arc 103">
                  <a:extLst>
                    <a:ext uri="{FF2B5EF4-FFF2-40B4-BE49-F238E27FC236}">
                      <a16:creationId xmlns:a16="http://schemas.microsoft.com/office/drawing/2014/main" id="{05C8CD53-9CF7-4FAF-8EBC-333D2FAD9184}"/>
                    </a:ext>
                  </a:extLst>
                </p:cNvPr>
                <p:cNvSpPr>
                  <a:spLocks/>
                </p:cNvSpPr>
                <p:nvPr/>
              </p:nvSpPr>
              <p:spPr bwMode="auto">
                <a:xfrm>
                  <a:off x="2796" y="768"/>
                  <a:ext cx="420" cy="6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ffectLst/>
              </p:spPr>
              <p:txBody>
                <a:bodyPr wrap="none" anchor="ctr"/>
                <a:lstStyle/>
                <a:p>
                  <a:endParaRPr lang="en-US"/>
                </a:p>
              </p:txBody>
            </p:sp>
            <p:sp>
              <p:nvSpPr>
                <p:cNvPr id="84" name="Arc 104">
                  <a:extLst>
                    <a:ext uri="{FF2B5EF4-FFF2-40B4-BE49-F238E27FC236}">
                      <a16:creationId xmlns:a16="http://schemas.microsoft.com/office/drawing/2014/main" id="{AB234729-A6A0-470A-A369-E3BD64B53FDA}"/>
                    </a:ext>
                  </a:extLst>
                </p:cNvPr>
                <p:cNvSpPr>
                  <a:spLocks/>
                </p:cNvSpPr>
                <p:nvPr/>
              </p:nvSpPr>
              <p:spPr bwMode="auto">
                <a:xfrm flipH="1">
                  <a:off x="2520" y="768"/>
                  <a:ext cx="276" cy="612"/>
                </a:xfrm>
                <a:custGeom>
                  <a:avLst/>
                  <a:gdLst>
                    <a:gd name="G0" fmla="+- 0 0 0"/>
                    <a:gd name="G1" fmla="+- 21600 0 0"/>
                    <a:gd name="G2" fmla="+- 21600 0 0"/>
                    <a:gd name="T0" fmla="*/ 0 w 20266"/>
                    <a:gd name="T1" fmla="*/ 0 h 21600"/>
                    <a:gd name="T2" fmla="*/ 20266 w 20266"/>
                    <a:gd name="T3" fmla="*/ 14128 h 21600"/>
                    <a:gd name="T4" fmla="*/ 0 w 20266"/>
                    <a:gd name="T5" fmla="*/ 21600 h 21600"/>
                  </a:gdLst>
                  <a:ahLst/>
                  <a:cxnLst>
                    <a:cxn ang="0">
                      <a:pos x="T0" y="T1"/>
                    </a:cxn>
                    <a:cxn ang="0">
                      <a:pos x="T2" y="T3"/>
                    </a:cxn>
                    <a:cxn ang="0">
                      <a:pos x="T4" y="T5"/>
                    </a:cxn>
                  </a:cxnLst>
                  <a:rect l="0" t="0" r="r" b="b"/>
                  <a:pathLst>
                    <a:path w="20266" h="21600" fill="none" extrusionOk="0">
                      <a:moveTo>
                        <a:pt x="-1" y="0"/>
                      </a:moveTo>
                      <a:cubicBezTo>
                        <a:pt x="9047" y="0"/>
                        <a:pt x="17136" y="5638"/>
                        <a:pt x="20266" y="14127"/>
                      </a:cubicBezTo>
                    </a:path>
                    <a:path w="20266" h="21600" stroke="0" extrusionOk="0">
                      <a:moveTo>
                        <a:pt x="-1" y="0"/>
                      </a:moveTo>
                      <a:cubicBezTo>
                        <a:pt x="9047" y="0"/>
                        <a:pt x="17136" y="5638"/>
                        <a:pt x="20266" y="14127"/>
                      </a:cubicBezTo>
                      <a:lnTo>
                        <a:pt x="0" y="21600"/>
                      </a:lnTo>
                      <a:close/>
                    </a:path>
                  </a:pathLst>
                </a:custGeom>
                <a:noFill/>
                <a:ln w="12700">
                  <a:solidFill>
                    <a:schemeClr val="tx1"/>
                  </a:solidFill>
                  <a:round/>
                  <a:headEnd/>
                  <a:tailEnd/>
                </a:ln>
                <a:effectLst/>
              </p:spPr>
              <p:txBody>
                <a:bodyPr wrap="none" anchor="ctr"/>
                <a:lstStyle/>
                <a:p>
                  <a:endParaRPr lang="en-US"/>
                </a:p>
              </p:txBody>
            </p:sp>
          </p:grpSp>
        </p:grpSp>
      </p:grpSp>
      <p:sp>
        <p:nvSpPr>
          <p:cNvPr id="89" name="Line 6">
            <a:extLst>
              <a:ext uri="{FF2B5EF4-FFF2-40B4-BE49-F238E27FC236}">
                <a16:creationId xmlns:a16="http://schemas.microsoft.com/office/drawing/2014/main" id="{B5288D13-0267-49D2-A095-4BD002F89520}"/>
              </a:ext>
            </a:extLst>
          </p:cNvPr>
          <p:cNvSpPr>
            <a:spLocks noChangeShapeType="1"/>
          </p:cNvSpPr>
          <p:nvPr/>
        </p:nvSpPr>
        <p:spPr bwMode="auto">
          <a:xfrm>
            <a:off x="8151056" y="4813547"/>
            <a:ext cx="1815152" cy="0"/>
          </a:xfrm>
          <a:prstGeom prst="line">
            <a:avLst/>
          </a:prstGeom>
          <a:noFill/>
          <a:ln w="57150">
            <a:solidFill>
              <a:schemeClr val="tx1"/>
            </a:solidFill>
            <a:round/>
            <a:headEnd/>
            <a:tailEnd/>
          </a:ln>
          <a:effectLst/>
        </p:spPr>
        <p:txBody>
          <a:bodyPr wrap="none" anchor="ctr"/>
          <a:lstStyle/>
          <a:p>
            <a:endParaRPr lang="en-US"/>
          </a:p>
        </p:txBody>
      </p:sp>
      <p:sp>
        <p:nvSpPr>
          <p:cNvPr id="90" name="TextBox 89">
            <a:extLst>
              <a:ext uri="{FF2B5EF4-FFF2-40B4-BE49-F238E27FC236}">
                <a16:creationId xmlns:a16="http://schemas.microsoft.com/office/drawing/2014/main" id="{76B0D512-7878-4248-8771-CC522DA49005}"/>
              </a:ext>
            </a:extLst>
          </p:cNvPr>
          <p:cNvSpPr txBox="1"/>
          <p:nvPr/>
        </p:nvSpPr>
        <p:spPr>
          <a:xfrm>
            <a:off x="7427736" y="1349278"/>
            <a:ext cx="3289110" cy="1138773"/>
          </a:xfrm>
          <a:prstGeom prst="rect">
            <a:avLst/>
          </a:prstGeom>
          <a:noFill/>
          <a:ln>
            <a:solidFill>
              <a:schemeClr val="tx1"/>
            </a:solidFill>
          </a:ln>
        </p:spPr>
        <p:txBody>
          <a:bodyPr wrap="square" rtlCol="0">
            <a:spAutoFit/>
          </a:bodyPr>
          <a:lstStyle/>
          <a:p>
            <a:r>
              <a:rPr lang="en-US" b="1" dirty="0"/>
              <a:t>DSSS</a:t>
            </a:r>
          </a:p>
          <a:p>
            <a:endParaRPr lang="en-US" sz="700" dirty="0"/>
          </a:p>
          <a:p>
            <a:pPr>
              <a:buFont typeface="Arial" pitchFamily="34" charset="0"/>
              <a:buChar char="•"/>
            </a:pPr>
            <a:r>
              <a:rPr lang="en-US" dirty="0"/>
              <a:t>  Lower average power level</a:t>
            </a:r>
          </a:p>
          <a:p>
            <a:pPr>
              <a:buFont typeface="Arial" pitchFamily="34" charset="0"/>
              <a:buChar char="•"/>
            </a:pPr>
            <a:endParaRPr lang="en-US" sz="700" dirty="0"/>
          </a:p>
          <a:p>
            <a:pPr>
              <a:buFont typeface="Arial" pitchFamily="34" charset="0"/>
              <a:buChar char="•"/>
            </a:pPr>
            <a:r>
              <a:rPr lang="en-US" dirty="0"/>
              <a:t>  Higher possible data rates</a:t>
            </a:r>
          </a:p>
        </p:txBody>
      </p:sp>
      <p:sp>
        <p:nvSpPr>
          <p:cNvPr id="91" name="TextBox 90">
            <a:extLst>
              <a:ext uri="{FF2B5EF4-FFF2-40B4-BE49-F238E27FC236}">
                <a16:creationId xmlns:a16="http://schemas.microsoft.com/office/drawing/2014/main" id="{A4C64FEF-0053-4DDD-9CE9-AB3742234591}"/>
              </a:ext>
            </a:extLst>
          </p:cNvPr>
          <p:cNvSpPr txBox="1"/>
          <p:nvPr/>
        </p:nvSpPr>
        <p:spPr>
          <a:xfrm>
            <a:off x="7430009" y="4937636"/>
            <a:ext cx="3286836" cy="1523494"/>
          </a:xfrm>
          <a:prstGeom prst="rect">
            <a:avLst/>
          </a:prstGeom>
          <a:noFill/>
          <a:ln>
            <a:solidFill>
              <a:schemeClr val="tx1"/>
            </a:solidFill>
          </a:ln>
        </p:spPr>
        <p:txBody>
          <a:bodyPr wrap="square" rtlCol="0">
            <a:spAutoFit/>
          </a:bodyPr>
          <a:lstStyle/>
          <a:p>
            <a:r>
              <a:rPr lang="en-US" b="1" dirty="0"/>
              <a:t>FHSS</a:t>
            </a:r>
          </a:p>
          <a:p>
            <a:endParaRPr lang="en-US" sz="700" dirty="0"/>
          </a:p>
          <a:p>
            <a:pPr>
              <a:buFont typeface="Arial" pitchFamily="34" charset="0"/>
              <a:buChar char="•"/>
            </a:pPr>
            <a:r>
              <a:rPr lang="en-US" dirty="0"/>
              <a:t>  Higher average power level</a:t>
            </a:r>
          </a:p>
          <a:p>
            <a:pPr>
              <a:buFont typeface="Arial" pitchFamily="34" charset="0"/>
              <a:buChar char="•"/>
            </a:pPr>
            <a:endParaRPr lang="en-US" sz="700" dirty="0"/>
          </a:p>
          <a:p>
            <a:pPr>
              <a:buFont typeface="Arial" pitchFamily="34" charset="0"/>
              <a:buChar char="•"/>
            </a:pPr>
            <a:r>
              <a:rPr lang="en-US" dirty="0"/>
              <a:t>  Transmits further</a:t>
            </a:r>
          </a:p>
          <a:p>
            <a:pPr>
              <a:buFont typeface="Arial" pitchFamily="34" charset="0"/>
              <a:buChar char="•"/>
            </a:pPr>
            <a:endParaRPr lang="en-US" sz="700" dirty="0"/>
          </a:p>
          <a:p>
            <a:pPr>
              <a:buFont typeface="Arial" pitchFamily="34" charset="0"/>
              <a:buChar char="•"/>
            </a:pPr>
            <a:r>
              <a:rPr lang="en-US" dirty="0"/>
              <a:t>  Higher noise immunity</a:t>
            </a:r>
          </a:p>
        </p:txBody>
      </p:sp>
      <p:sp>
        <p:nvSpPr>
          <p:cNvPr id="98" name="Title 1">
            <a:extLst>
              <a:ext uri="{FF2B5EF4-FFF2-40B4-BE49-F238E27FC236}">
                <a16:creationId xmlns:a16="http://schemas.microsoft.com/office/drawing/2014/main" id="{656AEFC6-4EF9-4198-B0A3-8F6D1F90E749}"/>
              </a:ext>
            </a:extLst>
          </p:cNvPr>
          <p:cNvSpPr>
            <a:spLocks noGrp="1"/>
          </p:cNvSpPr>
          <p:nvPr>
            <p:ph type="title"/>
          </p:nvPr>
        </p:nvSpPr>
        <p:spPr>
          <a:xfrm>
            <a:off x="1" y="1"/>
            <a:ext cx="8988612" cy="1102659"/>
          </a:xfrm>
          <a:prstGeom prst="rect">
            <a:avLst/>
          </a:prstGeom>
        </p:spPr>
        <p:txBody>
          <a:bodyPr/>
          <a:lstStyle/>
          <a:p>
            <a:r>
              <a:rPr lang="en-US" dirty="0"/>
              <a:t>Network Communication: FHSS vs DSSS</a:t>
            </a:r>
          </a:p>
        </p:txBody>
      </p:sp>
      <p:pic>
        <p:nvPicPr>
          <p:cNvPr id="99" name="Picture 98">
            <a:extLst>
              <a:ext uri="{FF2B5EF4-FFF2-40B4-BE49-F238E27FC236}">
                <a16:creationId xmlns:a16="http://schemas.microsoft.com/office/drawing/2014/main" id="{00AF1CDF-9AEE-44D3-B118-F6AF4AE51575}"/>
              </a:ext>
            </a:extLst>
          </p:cNvPr>
          <p:cNvPicPr>
            <a:picLocks noChangeAspect="1"/>
          </p:cNvPicPr>
          <p:nvPr/>
        </p:nvPicPr>
        <p:blipFill>
          <a:blip r:embed="rId3"/>
          <a:stretch>
            <a:fillRect/>
          </a:stretch>
        </p:blipFill>
        <p:spPr>
          <a:xfrm>
            <a:off x="1214903" y="1665333"/>
            <a:ext cx="2670987" cy="1970667"/>
          </a:xfrm>
          <a:prstGeom prst="rect">
            <a:avLst/>
          </a:prstGeom>
        </p:spPr>
      </p:pic>
      <p:pic>
        <p:nvPicPr>
          <p:cNvPr id="100" name="Picture 99">
            <a:extLst>
              <a:ext uri="{FF2B5EF4-FFF2-40B4-BE49-F238E27FC236}">
                <a16:creationId xmlns:a16="http://schemas.microsoft.com/office/drawing/2014/main" id="{39C3645B-AFB1-43D6-A30B-9E1ED864A0FC}"/>
              </a:ext>
            </a:extLst>
          </p:cNvPr>
          <p:cNvPicPr>
            <a:picLocks noChangeAspect="1"/>
          </p:cNvPicPr>
          <p:nvPr/>
        </p:nvPicPr>
        <p:blipFill>
          <a:blip r:embed="rId4"/>
          <a:stretch>
            <a:fillRect/>
          </a:stretch>
        </p:blipFill>
        <p:spPr>
          <a:xfrm>
            <a:off x="1321515" y="4458400"/>
            <a:ext cx="2584126" cy="1997812"/>
          </a:xfrm>
          <a:prstGeom prst="rect">
            <a:avLst/>
          </a:prstGeom>
        </p:spPr>
      </p:pic>
    </p:spTree>
    <p:extLst>
      <p:ext uri="{BB962C8B-B14F-4D97-AF65-F5344CB8AC3E}">
        <p14:creationId xmlns:p14="http://schemas.microsoft.com/office/powerpoint/2010/main" val="1066028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858EA-03DE-4B45-9406-BD1373EB4BBE}"/>
              </a:ext>
            </a:extLst>
          </p:cNvPr>
          <p:cNvSpPr>
            <a:spLocks noGrp="1"/>
          </p:cNvSpPr>
          <p:nvPr>
            <p:ph type="title"/>
          </p:nvPr>
        </p:nvSpPr>
        <p:spPr/>
        <p:txBody>
          <a:bodyPr/>
          <a:lstStyle/>
          <a:p>
            <a:r>
              <a:rPr lang="fr-BE" dirty="0"/>
              <a:t>FHSS</a:t>
            </a:r>
            <a:endParaRPr lang="en-US" dirty="0"/>
          </a:p>
        </p:txBody>
      </p:sp>
      <p:sp>
        <p:nvSpPr>
          <p:cNvPr id="4" name="Line 6">
            <a:extLst>
              <a:ext uri="{FF2B5EF4-FFF2-40B4-BE49-F238E27FC236}">
                <a16:creationId xmlns:a16="http://schemas.microsoft.com/office/drawing/2014/main" id="{2D1E777A-6FF3-4266-ABC3-8F6C79057427}"/>
              </a:ext>
            </a:extLst>
          </p:cNvPr>
          <p:cNvSpPr>
            <a:spLocks noChangeShapeType="1"/>
          </p:cNvSpPr>
          <p:nvPr/>
        </p:nvSpPr>
        <p:spPr bwMode="auto">
          <a:xfrm>
            <a:off x="3100388" y="3199210"/>
            <a:ext cx="2514600" cy="0"/>
          </a:xfrm>
          <a:prstGeom prst="line">
            <a:avLst/>
          </a:prstGeom>
          <a:noFill/>
          <a:ln w="57150">
            <a:solidFill>
              <a:schemeClr val="bg2"/>
            </a:solidFill>
            <a:round/>
            <a:headEnd/>
            <a:tailEnd/>
          </a:ln>
        </p:spPr>
        <p:txBody>
          <a:bodyPr wrap="none" anchor="ctr"/>
          <a:lstStyle/>
          <a:p>
            <a:endParaRPr lang="en-US"/>
          </a:p>
        </p:txBody>
      </p:sp>
      <p:sp>
        <p:nvSpPr>
          <p:cNvPr id="5" name="Line 7">
            <a:extLst>
              <a:ext uri="{FF2B5EF4-FFF2-40B4-BE49-F238E27FC236}">
                <a16:creationId xmlns:a16="http://schemas.microsoft.com/office/drawing/2014/main" id="{68C3727E-55D5-44C4-9B8C-722FA436776C}"/>
              </a:ext>
            </a:extLst>
          </p:cNvPr>
          <p:cNvSpPr>
            <a:spLocks noChangeShapeType="1"/>
          </p:cNvSpPr>
          <p:nvPr/>
        </p:nvSpPr>
        <p:spPr bwMode="auto">
          <a:xfrm>
            <a:off x="3100388" y="2284811"/>
            <a:ext cx="0" cy="935831"/>
          </a:xfrm>
          <a:prstGeom prst="line">
            <a:avLst/>
          </a:prstGeom>
          <a:noFill/>
          <a:ln w="57150">
            <a:solidFill>
              <a:schemeClr val="bg2"/>
            </a:solidFill>
            <a:round/>
            <a:headEnd/>
            <a:tailEnd/>
          </a:ln>
        </p:spPr>
        <p:txBody>
          <a:bodyPr wrap="none" anchor="ctr"/>
          <a:lstStyle/>
          <a:p>
            <a:endParaRPr lang="en-US"/>
          </a:p>
        </p:txBody>
      </p:sp>
      <p:sp>
        <p:nvSpPr>
          <p:cNvPr id="6" name="Line 8">
            <a:extLst>
              <a:ext uri="{FF2B5EF4-FFF2-40B4-BE49-F238E27FC236}">
                <a16:creationId xmlns:a16="http://schemas.microsoft.com/office/drawing/2014/main" id="{4FA32FC3-82DD-43E7-87B5-51EE1C58E86E}"/>
              </a:ext>
            </a:extLst>
          </p:cNvPr>
          <p:cNvSpPr>
            <a:spLocks noChangeShapeType="1"/>
          </p:cNvSpPr>
          <p:nvPr/>
        </p:nvSpPr>
        <p:spPr bwMode="auto">
          <a:xfrm flipV="1">
            <a:off x="3100388" y="2913461"/>
            <a:ext cx="2571750" cy="2381"/>
          </a:xfrm>
          <a:prstGeom prst="line">
            <a:avLst/>
          </a:prstGeom>
          <a:noFill/>
          <a:ln w="12700">
            <a:solidFill>
              <a:srgbClr val="549BA2"/>
            </a:solidFill>
            <a:prstDash val="dash"/>
            <a:round/>
            <a:headEnd/>
            <a:tailEnd/>
          </a:ln>
        </p:spPr>
        <p:txBody>
          <a:bodyPr wrap="none" anchor="ctr"/>
          <a:lstStyle/>
          <a:p>
            <a:endParaRPr lang="en-US"/>
          </a:p>
        </p:txBody>
      </p:sp>
      <p:sp>
        <p:nvSpPr>
          <p:cNvPr id="7" name="Text Box 9">
            <a:extLst>
              <a:ext uri="{FF2B5EF4-FFF2-40B4-BE49-F238E27FC236}">
                <a16:creationId xmlns:a16="http://schemas.microsoft.com/office/drawing/2014/main" id="{ED0F9A49-35F2-4D7A-9CCB-CCEA82AFC0AB}"/>
              </a:ext>
            </a:extLst>
          </p:cNvPr>
          <p:cNvSpPr txBox="1">
            <a:spLocks noChangeArrowheads="1"/>
          </p:cNvSpPr>
          <p:nvPr/>
        </p:nvSpPr>
        <p:spPr bwMode="auto">
          <a:xfrm>
            <a:off x="5614988" y="2799160"/>
            <a:ext cx="652463" cy="230832"/>
          </a:xfrm>
          <a:prstGeom prst="rect">
            <a:avLst/>
          </a:prstGeom>
          <a:noFill/>
          <a:ln w="9525">
            <a:noFill/>
            <a:miter lim="800000"/>
            <a:headEnd/>
            <a:tailEnd/>
          </a:ln>
        </p:spPr>
        <p:txBody>
          <a:bodyPr>
            <a:spAutoFit/>
          </a:bodyPr>
          <a:lstStyle/>
          <a:p>
            <a:r>
              <a:rPr lang="en-US" sz="900" dirty="0"/>
              <a:t>100 </a:t>
            </a:r>
            <a:r>
              <a:rPr lang="en-US" sz="900" dirty="0" err="1"/>
              <a:t>mW</a:t>
            </a:r>
            <a:endParaRPr lang="en-US" sz="900" dirty="0"/>
          </a:p>
        </p:txBody>
      </p:sp>
      <p:sp>
        <p:nvSpPr>
          <p:cNvPr id="8" name="Text Box 10">
            <a:extLst>
              <a:ext uri="{FF2B5EF4-FFF2-40B4-BE49-F238E27FC236}">
                <a16:creationId xmlns:a16="http://schemas.microsoft.com/office/drawing/2014/main" id="{C666F53A-90C6-413B-8150-0C00F0B229A8}"/>
              </a:ext>
            </a:extLst>
          </p:cNvPr>
          <p:cNvSpPr txBox="1">
            <a:spLocks noChangeArrowheads="1"/>
          </p:cNvSpPr>
          <p:nvPr/>
        </p:nvSpPr>
        <p:spPr bwMode="auto">
          <a:xfrm>
            <a:off x="2928939" y="3252788"/>
            <a:ext cx="678391" cy="253916"/>
          </a:xfrm>
          <a:prstGeom prst="rect">
            <a:avLst/>
          </a:prstGeom>
          <a:noFill/>
          <a:ln w="9525">
            <a:noFill/>
            <a:miter lim="800000"/>
            <a:headEnd/>
            <a:tailEnd/>
          </a:ln>
        </p:spPr>
        <p:txBody>
          <a:bodyPr wrap="none">
            <a:spAutoFit/>
          </a:bodyPr>
          <a:lstStyle/>
          <a:p>
            <a:r>
              <a:rPr lang="en-US" sz="1050" dirty="0"/>
              <a:t>2,4 GHz</a:t>
            </a:r>
          </a:p>
        </p:txBody>
      </p:sp>
      <p:sp>
        <p:nvSpPr>
          <p:cNvPr id="9" name="Text Box 11">
            <a:extLst>
              <a:ext uri="{FF2B5EF4-FFF2-40B4-BE49-F238E27FC236}">
                <a16:creationId xmlns:a16="http://schemas.microsoft.com/office/drawing/2014/main" id="{A23DE1A1-9530-4A27-9D6D-0DCF8D81E8E4}"/>
              </a:ext>
            </a:extLst>
          </p:cNvPr>
          <p:cNvSpPr txBox="1">
            <a:spLocks noChangeArrowheads="1"/>
          </p:cNvSpPr>
          <p:nvPr/>
        </p:nvSpPr>
        <p:spPr bwMode="auto">
          <a:xfrm>
            <a:off x="5317333" y="3252788"/>
            <a:ext cx="678391" cy="253916"/>
          </a:xfrm>
          <a:prstGeom prst="rect">
            <a:avLst/>
          </a:prstGeom>
          <a:noFill/>
          <a:ln w="9525">
            <a:noFill/>
            <a:miter lim="800000"/>
            <a:headEnd/>
            <a:tailEnd/>
          </a:ln>
        </p:spPr>
        <p:txBody>
          <a:bodyPr wrap="none">
            <a:spAutoFit/>
          </a:bodyPr>
          <a:lstStyle/>
          <a:p>
            <a:r>
              <a:rPr lang="en-US" sz="1050" dirty="0"/>
              <a:t>2,5 GHz</a:t>
            </a:r>
          </a:p>
        </p:txBody>
      </p:sp>
      <p:sp>
        <p:nvSpPr>
          <p:cNvPr id="10" name="Text Box 12">
            <a:extLst>
              <a:ext uri="{FF2B5EF4-FFF2-40B4-BE49-F238E27FC236}">
                <a16:creationId xmlns:a16="http://schemas.microsoft.com/office/drawing/2014/main" id="{30DAB24B-3FEC-4149-8FFD-41EF460D1EE8}"/>
              </a:ext>
            </a:extLst>
          </p:cNvPr>
          <p:cNvSpPr txBox="1">
            <a:spLocks noChangeArrowheads="1"/>
          </p:cNvSpPr>
          <p:nvPr/>
        </p:nvSpPr>
        <p:spPr bwMode="auto">
          <a:xfrm>
            <a:off x="3338514" y="2176464"/>
            <a:ext cx="3177473" cy="276999"/>
          </a:xfrm>
          <a:prstGeom prst="rect">
            <a:avLst/>
          </a:prstGeom>
          <a:noFill/>
          <a:ln w="9525">
            <a:noFill/>
            <a:miter lim="800000"/>
            <a:headEnd/>
            <a:tailEnd/>
          </a:ln>
        </p:spPr>
        <p:txBody>
          <a:bodyPr wrap="none">
            <a:spAutoFit/>
          </a:bodyPr>
          <a:lstStyle/>
          <a:p>
            <a:r>
              <a:rPr lang="en-US" sz="1200"/>
              <a:t>Change transmission frequency every 20ms</a:t>
            </a:r>
          </a:p>
        </p:txBody>
      </p:sp>
      <p:sp>
        <p:nvSpPr>
          <p:cNvPr id="11" name="Text Box 58">
            <a:extLst>
              <a:ext uri="{FF2B5EF4-FFF2-40B4-BE49-F238E27FC236}">
                <a16:creationId xmlns:a16="http://schemas.microsoft.com/office/drawing/2014/main" id="{F107DD59-D3BA-4D81-A54D-3C87C0A8B966}"/>
              </a:ext>
            </a:extLst>
          </p:cNvPr>
          <p:cNvSpPr txBox="1">
            <a:spLocks noChangeArrowheads="1"/>
          </p:cNvSpPr>
          <p:nvPr/>
        </p:nvSpPr>
        <p:spPr bwMode="auto">
          <a:xfrm>
            <a:off x="2577704" y="3569495"/>
            <a:ext cx="4287468" cy="830997"/>
          </a:xfrm>
          <a:prstGeom prst="rect">
            <a:avLst/>
          </a:prstGeom>
          <a:noFill/>
          <a:ln w="9525">
            <a:noFill/>
            <a:miter lim="800000"/>
            <a:headEnd/>
            <a:tailEnd/>
          </a:ln>
        </p:spPr>
        <p:txBody>
          <a:bodyPr wrap="square">
            <a:spAutoFit/>
          </a:bodyPr>
          <a:lstStyle/>
          <a:p>
            <a:pPr algn="ctr"/>
            <a:r>
              <a:rPr lang="en-US" sz="1200" dirty="0"/>
              <a:t>All transmitters and receivers hop onto a different carrier frequency according to a predetermined, pseudo-random sequence (or “hop table”) in order to increase possibility of data getting through.</a:t>
            </a:r>
          </a:p>
        </p:txBody>
      </p:sp>
      <p:sp>
        <p:nvSpPr>
          <p:cNvPr id="12" name="Text Box 89">
            <a:extLst>
              <a:ext uri="{FF2B5EF4-FFF2-40B4-BE49-F238E27FC236}">
                <a16:creationId xmlns:a16="http://schemas.microsoft.com/office/drawing/2014/main" id="{DFA4B987-FD4F-48B5-870A-6447A77AC4C7}"/>
              </a:ext>
            </a:extLst>
          </p:cNvPr>
          <p:cNvSpPr txBox="1">
            <a:spLocks noChangeArrowheads="1"/>
          </p:cNvSpPr>
          <p:nvPr/>
        </p:nvSpPr>
        <p:spPr bwMode="auto">
          <a:xfrm>
            <a:off x="2499123" y="1864519"/>
            <a:ext cx="5694759" cy="369332"/>
          </a:xfrm>
          <a:prstGeom prst="rect">
            <a:avLst/>
          </a:prstGeom>
          <a:noFill/>
          <a:ln w="12700">
            <a:noFill/>
            <a:miter lim="800000"/>
            <a:headEnd type="none" w="sm" len="sm"/>
            <a:tailEnd type="none" w="sm" len="sm"/>
          </a:ln>
        </p:spPr>
        <p:txBody>
          <a:bodyPr>
            <a:spAutoFit/>
          </a:bodyPr>
          <a:lstStyle/>
          <a:p>
            <a:r>
              <a:rPr lang="en-US" b="1" dirty="0">
                <a:solidFill>
                  <a:schemeClr val="folHlink"/>
                </a:solidFill>
              </a:rPr>
              <a:t>FHSS = Frequency Hopping Spread Spectrum</a:t>
            </a:r>
          </a:p>
        </p:txBody>
      </p:sp>
      <p:grpSp>
        <p:nvGrpSpPr>
          <p:cNvPr id="13" name="Group 90">
            <a:extLst>
              <a:ext uri="{FF2B5EF4-FFF2-40B4-BE49-F238E27FC236}">
                <a16:creationId xmlns:a16="http://schemas.microsoft.com/office/drawing/2014/main" id="{B3849F59-26C9-40CE-89DB-2A454C1CF133}"/>
              </a:ext>
            </a:extLst>
          </p:cNvPr>
          <p:cNvGrpSpPr>
            <a:grpSpLocks/>
          </p:cNvGrpSpPr>
          <p:nvPr/>
        </p:nvGrpSpPr>
        <p:grpSpPr bwMode="auto">
          <a:xfrm>
            <a:off x="4452938" y="2908697"/>
            <a:ext cx="457200" cy="285750"/>
            <a:chOff x="1776" y="2112"/>
            <a:chExt cx="384" cy="240"/>
          </a:xfrm>
        </p:grpSpPr>
        <p:sp>
          <p:nvSpPr>
            <p:cNvPr id="14" name="Freeform 91">
              <a:extLst>
                <a:ext uri="{FF2B5EF4-FFF2-40B4-BE49-F238E27FC236}">
                  <a16:creationId xmlns:a16="http://schemas.microsoft.com/office/drawing/2014/main" id="{3665B66B-13B3-4002-A3AA-34EE386CC2C3}"/>
                </a:ext>
              </a:extLst>
            </p:cNvPr>
            <p:cNvSpPr>
              <a:spLocks/>
            </p:cNvSpPr>
            <p:nvPr/>
          </p:nvSpPr>
          <p:spPr bwMode="auto">
            <a:xfrm flipH="1">
              <a:off x="1968" y="2112"/>
              <a:ext cx="192" cy="240"/>
            </a:xfrm>
            <a:custGeom>
              <a:avLst/>
              <a:gdLst>
                <a:gd name="T0" fmla="*/ 0 w 192"/>
                <a:gd name="T1" fmla="*/ 240 h 240"/>
                <a:gd name="T2" fmla="*/ 144 w 192"/>
                <a:gd name="T3" fmla="*/ 192 h 240"/>
                <a:gd name="T4" fmla="*/ 192 w 192"/>
                <a:gd name="T5" fmla="*/ 0 h 240"/>
                <a:gd name="T6" fmla="*/ 0 60000 65536"/>
                <a:gd name="T7" fmla="*/ 0 60000 65536"/>
                <a:gd name="T8" fmla="*/ 0 60000 65536"/>
                <a:gd name="T9" fmla="*/ 0 w 192"/>
                <a:gd name="T10" fmla="*/ 0 h 240"/>
                <a:gd name="T11" fmla="*/ 192 w 192"/>
                <a:gd name="T12" fmla="*/ 240 h 240"/>
              </a:gdLst>
              <a:ahLst/>
              <a:cxnLst>
                <a:cxn ang="T6">
                  <a:pos x="T0" y="T1"/>
                </a:cxn>
                <a:cxn ang="T7">
                  <a:pos x="T2" y="T3"/>
                </a:cxn>
                <a:cxn ang="T8">
                  <a:pos x="T4" y="T5"/>
                </a:cxn>
              </a:cxnLst>
              <a:rect l="T9" t="T10" r="T11" b="T12"/>
              <a:pathLst>
                <a:path w="192" h="240">
                  <a:moveTo>
                    <a:pt x="0" y="240"/>
                  </a:moveTo>
                  <a:cubicBezTo>
                    <a:pt x="56" y="236"/>
                    <a:pt x="112" y="232"/>
                    <a:pt x="144" y="192"/>
                  </a:cubicBezTo>
                  <a:cubicBezTo>
                    <a:pt x="176" y="152"/>
                    <a:pt x="184" y="32"/>
                    <a:pt x="192" y="0"/>
                  </a:cubicBezTo>
                </a:path>
              </a:pathLst>
            </a:custGeom>
            <a:noFill/>
            <a:ln w="12700" cmpd="sng">
              <a:solidFill>
                <a:schemeClr val="bg2"/>
              </a:solidFill>
              <a:round/>
              <a:headEnd/>
              <a:tailEnd/>
            </a:ln>
          </p:spPr>
          <p:txBody>
            <a:bodyPr wrap="none" anchor="ctr"/>
            <a:lstStyle/>
            <a:p>
              <a:endParaRPr lang="en-US"/>
            </a:p>
          </p:txBody>
        </p:sp>
        <p:sp>
          <p:nvSpPr>
            <p:cNvPr id="15" name="Freeform 92">
              <a:extLst>
                <a:ext uri="{FF2B5EF4-FFF2-40B4-BE49-F238E27FC236}">
                  <a16:creationId xmlns:a16="http://schemas.microsoft.com/office/drawing/2014/main" id="{59DAB674-5A3C-44E2-90D8-2C3B23C56801}"/>
                </a:ext>
              </a:extLst>
            </p:cNvPr>
            <p:cNvSpPr>
              <a:spLocks/>
            </p:cNvSpPr>
            <p:nvPr/>
          </p:nvSpPr>
          <p:spPr bwMode="auto">
            <a:xfrm>
              <a:off x="1776" y="2112"/>
              <a:ext cx="192" cy="240"/>
            </a:xfrm>
            <a:custGeom>
              <a:avLst/>
              <a:gdLst>
                <a:gd name="T0" fmla="*/ 0 w 192"/>
                <a:gd name="T1" fmla="*/ 240 h 240"/>
                <a:gd name="T2" fmla="*/ 144 w 192"/>
                <a:gd name="T3" fmla="*/ 192 h 240"/>
                <a:gd name="T4" fmla="*/ 192 w 192"/>
                <a:gd name="T5" fmla="*/ 0 h 240"/>
                <a:gd name="T6" fmla="*/ 0 60000 65536"/>
                <a:gd name="T7" fmla="*/ 0 60000 65536"/>
                <a:gd name="T8" fmla="*/ 0 60000 65536"/>
                <a:gd name="T9" fmla="*/ 0 w 192"/>
                <a:gd name="T10" fmla="*/ 0 h 240"/>
                <a:gd name="T11" fmla="*/ 192 w 192"/>
                <a:gd name="T12" fmla="*/ 240 h 240"/>
              </a:gdLst>
              <a:ahLst/>
              <a:cxnLst>
                <a:cxn ang="T6">
                  <a:pos x="T0" y="T1"/>
                </a:cxn>
                <a:cxn ang="T7">
                  <a:pos x="T2" y="T3"/>
                </a:cxn>
                <a:cxn ang="T8">
                  <a:pos x="T4" y="T5"/>
                </a:cxn>
              </a:cxnLst>
              <a:rect l="T9" t="T10" r="T11" b="T12"/>
              <a:pathLst>
                <a:path w="192" h="240">
                  <a:moveTo>
                    <a:pt x="0" y="240"/>
                  </a:moveTo>
                  <a:cubicBezTo>
                    <a:pt x="56" y="236"/>
                    <a:pt x="112" y="232"/>
                    <a:pt x="144" y="192"/>
                  </a:cubicBezTo>
                  <a:cubicBezTo>
                    <a:pt x="176" y="152"/>
                    <a:pt x="184" y="32"/>
                    <a:pt x="192" y="0"/>
                  </a:cubicBezTo>
                </a:path>
              </a:pathLst>
            </a:custGeom>
            <a:noFill/>
            <a:ln w="12700" cmpd="sng">
              <a:solidFill>
                <a:schemeClr val="bg2"/>
              </a:solidFill>
              <a:round/>
              <a:headEnd/>
              <a:tailEnd/>
            </a:ln>
          </p:spPr>
          <p:txBody>
            <a:bodyPr wrap="none" anchor="ctr"/>
            <a:lstStyle/>
            <a:p>
              <a:endParaRPr lang="en-US"/>
            </a:p>
          </p:txBody>
        </p:sp>
      </p:grpSp>
      <p:grpSp>
        <p:nvGrpSpPr>
          <p:cNvPr id="16" name="Group 93">
            <a:extLst>
              <a:ext uri="{FF2B5EF4-FFF2-40B4-BE49-F238E27FC236}">
                <a16:creationId xmlns:a16="http://schemas.microsoft.com/office/drawing/2014/main" id="{C1910A6D-BD69-490E-A862-B59F390C29E3}"/>
              </a:ext>
            </a:extLst>
          </p:cNvPr>
          <p:cNvGrpSpPr>
            <a:grpSpLocks/>
          </p:cNvGrpSpPr>
          <p:nvPr/>
        </p:nvGrpSpPr>
        <p:grpSpPr bwMode="auto">
          <a:xfrm>
            <a:off x="3328988" y="2908697"/>
            <a:ext cx="457200" cy="285750"/>
            <a:chOff x="1776" y="2112"/>
            <a:chExt cx="384" cy="240"/>
          </a:xfrm>
        </p:grpSpPr>
        <p:sp>
          <p:nvSpPr>
            <p:cNvPr id="17" name="Freeform 94">
              <a:extLst>
                <a:ext uri="{FF2B5EF4-FFF2-40B4-BE49-F238E27FC236}">
                  <a16:creationId xmlns:a16="http://schemas.microsoft.com/office/drawing/2014/main" id="{7DB8C743-823B-4B56-99E1-5EAC49D5E9B1}"/>
                </a:ext>
              </a:extLst>
            </p:cNvPr>
            <p:cNvSpPr>
              <a:spLocks/>
            </p:cNvSpPr>
            <p:nvPr/>
          </p:nvSpPr>
          <p:spPr bwMode="auto">
            <a:xfrm flipH="1">
              <a:off x="1968" y="2112"/>
              <a:ext cx="192" cy="240"/>
            </a:xfrm>
            <a:custGeom>
              <a:avLst/>
              <a:gdLst>
                <a:gd name="T0" fmla="*/ 0 w 192"/>
                <a:gd name="T1" fmla="*/ 240 h 240"/>
                <a:gd name="T2" fmla="*/ 144 w 192"/>
                <a:gd name="T3" fmla="*/ 192 h 240"/>
                <a:gd name="T4" fmla="*/ 192 w 192"/>
                <a:gd name="T5" fmla="*/ 0 h 240"/>
                <a:gd name="T6" fmla="*/ 0 60000 65536"/>
                <a:gd name="T7" fmla="*/ 0 60000 65536"/>
                <a:gd name="T8" fmla="*/ 0 60000 65536"/>
                <a:gd name="T9" fmla="*/ 0 w 192"/>
                <a:gd name="T10" fmla="*/ 0 h 240"/>
                <a:gd name="T11" fmla="*/ 192 w 192"/>
                <a:gd name="T12" fmla="*/ 240 h 240"/>
              </a:gdLst>
              <a:ahLst/>
              <a:cxnLst>
                <a:cxn ang="T6">
                  <a:pos x="T0" y="T1"/>
                </a:cxn>
                <a:cxn ang="T7">
                  <a:pos x="T2" y="T3"/>
                </a:cxn>
                <a:cxn ang="T8">
                  <a:pos x="T4" y="T5"/>
                </a:cxn>
              </a:cxnLst>
              <a:rect l="T9" t="T10" r="T11" b="T12"/>
              <a:pathLst>
                <a:path w="192" h="240">
                  <a:moveTo>
                    <a:pt x="0" y="240"/>
                  </a:moveTo>
                  <a:cubicBezTo>
                    <a:pt x="56" y="236"/>
                    <a:pt x="112" y="232"/>
                    <a:pt x="144" y="192"/>
                  </a:cubicBezTo>
                  <a:cubicBezTo>
                    <a:pt x="176" y="152"/>
                    <a:pt x="184" y="32"/>
                    <a:pt x="192" y="0"/>
                  </a:cubicBezTo>
                </a:path>
              </a:pathLst>
            </a:custGeom>
            <a:noFill/>
            <a:ln w="12700" cmpd="sng">
              <a:solidFill>
                <a:schemeClr val="bg2"/>
              </a:solidFill>
              <a:round/>
              <a:headEnd/>
              <a:tailEnd/>
            </a:ln>
          </p:spPr>
          <p:txBody>
            <a:bodyPr wrap="none" anchor="ctr"/>
            <a:lstStyle/>
            <a:p>
              <a:endParaRPr lang="en-US"/>
            </a:p>
          </p:txBody>
        </p:sp>
        <p:sp>
          <p:nvSpPr>
            <p:cNvPr id="18" name="Freeform 95">
              <a:extLst>
                <a:ext uri="{FF2B5EF4-FFF2-40B4-BE49-F238E27FC236}">
                  <a16:creationId xmlns:a16="http://schemas.microsoft.com/office/drawing/2014/main" id="{3DDCB6E1-9260-41E4-85EE-09FACEFAE748}"/>
                </a:ext>
              </a:extLst>
            </p:cNvPr>
            <p:cNvSpPr>
              <a:spLocks/>
            </p:cNvSpPr>
            <p:nvPr/>
          </p:nvSpPr>
          <p:spPr bwMode="auto">
            <a:xfrm>
              <a:off x="1776" y="2112"/>
              <a:ext cx="192" cy="240"/>
            </a:xfrm>
            <a:custGeom>
              <a:avLst/>
              <a:gdLst>
                <a:gd name="T0" fmla="*/ 0 w 192"/>
                <a:gd name="T1" fmla="*/ 240 h 240"/>
                <a:gd name="T2" fmla="*/ 144 w 192"/>
                <a:gd name="T3" fmla="*/ 192 h 240"/>
                <a:gd name="T4" fmla="*/ 192 w 192"/>
                <a:gd name="T5" fmla="*/ 0 h 240"/>
                <a:gd name="T6" fmla="*/ 0 60000 65536"/>
                <a:gd name="T7" fmla="*/ 0 60000 65536"/>
                <a:gd name="T8" fmla="*/ 0 60000 65536"/>
                <a:gd name="T9" fmla="*/ 0 w 192"/>
                <a:gd name="T10" fmla="*/ 0 h 240"/>
                <a:gd name="T11" fmla="*/ 192 w 192"/>
                <a:gd name="T12" fmla="*/ 240 h 240"/>
              </a:gdLst>
              <a:ahLst/>
              <a:cxnLst>
                <a:cxn ang="T6">
                  <a:pos x="T0" y="T1"/>
                </a:cxn>
                <a:cxn ang="T7">
                  <a:pos x="T2" y="T3"/>
                </a:cxn>
                <a:cxn ang="T8">
                  <a:pos x="T4" y="T5"/>
                </a:cxn>
              </a:cxnLst>
              <a:rect l="T9" t="T10" r="T11" b="T12"/>
              <a:pathLst>
                <a:path w="192" h="240">
                  <a:moveTo>
                    <a:pt x="0" y="240"/>
                  </a:moveTo>
                  <a:cubicBezTo>
                    <a:pt x="56" y="236"/>
                    <a:pt x="112" y="232"/>
                    <a:pt x="144" y="192"/>
                  </a:cubicBezTo>
                  <a:cubicBezTo>
                    <a:pt x="176" y="152"/>
                    <a:pt x="184" y="32"/>
                    <a:pt x="192" y="0"/>
                  </a:cubicBezTo>
                </a:path>
              </a:pathLst>
            </a:custGeom>
            <a:noFill/>
            <a:ln w="12700" cmpd="sng">
              <a:solidFill>
                <a:schemeClr val="bg2"/>
              </a:solidFill>
              <a:round/>
              <a:headEnd/>
              <a:tailEnd/>
            </a:ln>
          </p:spPr>
          <p:txBody>
            <a:bodyPr wrap="none" anchor="ctr"/>
            <a:lstStyle/>
            <a:p>
              <a:endParaRPr lang="en-US"/>
            </a:p>
          </p:txBody>
        </p:sp>
      </p:grpSp>
      <p:grpSp>
        <p:nvGrpSpPr>
          <p:cNvPr id="19" name="Group 96">
            <a:extLst>
              <a:ext uri="{FF2B5EF4-FFF2-40B4-BE49-F238E27FC236}">
                <a16:creationId xmlns:a16="http://schemas.microsoft.com/office/drawing/2014/main" id="{17C6B834-52B6-4B1E-B5CA-380555EAB0D7}"/>
              </a:ext>
            </a:extLst>
          </p:cNvPr>
          <p:cNvGrpSpPr>
            <a:grpSpLocks/>
          </p:cNvGrpSpPr>
          <p:nvPr/>
        </p:nvGrpSpPr>
        <p:grpSpPr bwMode="auto">
          <a:xfrm>
            <a:off x="5014913" y="2908697"/>
            <a:ext cx="457200" cy="285750"/>
            <a:chOff x="1776" y="2112"/>
            <a:chExt cx="384" cy="240"/>
          </a:xfrm>
        </p:grpSpPr>
        <p:sp>
          <p:nvSpPr>
            <p:cNvPr id="20" name="Freeform 97">
              <a:extLst>
                <a:ext uri="{FF2B5EF4-FFF2-40B4-BE49-F238E27FC236}">
                  <a16:creationId xmlns:a16="http://schemas.microsoft.com/office/drawing/2014/main" id="{3E360DF0-3560-42B3-A34F-38E20F564C19}"/>
                </a:ext>
              </a:extLst>
            </p:cNvPr>
            <p:cNvSpPr>
              <a:spLocks/>
            </p:cNvSpPr>
            <p:nvPr/>
          </p:nvSpPr>
          <p:spPr bwMode="auto">
            <a:xfrm flipH="1">
              <a:off x="1968" y="2112"/>
              <a:ext cx="192" cy="240"/>
            </a:xfrm>
            <a:custGeom>
              <a:avLst/>
              <a:gdLst>
                <a:gd name="T0" fmla="*/ 0 w 192"/>
                <a:gd name="T1" fmla="*/ 240 h 240"/>
                <a:gd name="T2" fmla="*/ 144 w 192"/>
                <a:gd name="T3" fmla="*/ 192 h 240"/>
                <a:gd name="T4" fmla="*/ 192 w 192"/>
                <a:gd name="T5" fmla="*/ 0 h 240"/>
                <a:gd name="T6" fmla="*/ 0 60000 65536"/>
                <a:gd name="T7" fmla="*/ 0 60000 65536"/>
                <a:gd name="T8" fmla="*/ 0 60000 65536"/>
                <a:gd name="T9" fmla="*/ 0 w 192"/>
                <a:gd name="T10" fmla="*/ 0 h 240"/>
                <a:gd name="T11" fmla="*/ 192 w 192"/>
                <a:gd name="T12" fmla="*/ 240 h 240"/>
              </a:gdLst>
              <a:ahLst/>
              <a:cxnLst>
                <a:cxn ang="T6">
                  <a:pos x="T0" y="T1"/>
                </a:cxn>
                <a:cxn ang="T7">
                  <a:pos x="T2" y="T3"/>
                </a:cxn>
                <a:cxn ang="T8">
                  <a:pos x="T4" y="T5"/>
                </a:cxn>
              </a:cxnLst>
              <a:rect l="T9" t="T10" r="T11" b="T12"/>
              <a:pathLst>
                <a:path w="192" h="240">
                  <a:moveTo>
                    <a:pt x="0" y="240"/>
                  </a:moveTo>
                  <a:cubicBezTo>
                    <a:pt x="56" y="236"/>
                    <a:pt x="112" y="232"/>
                    <a:pt x="144" y="192"/>
                  </a:cubicBezTo>
                  <a:cubicBezTo>
                    <a:pt x="176" y="152"/>
                    <a:pt x="184" y="32"/>
                    <a:pt x="192" y="0"/>
                  </a:cubicBezTo>
                </a:path>
              </a:pathLst>
            </a:custGeom>
            <a:noFill/>
            <a:ln w="12700" cmpd="sng">
              <a:solidFill>
                <a:schemeClr val="bg2"/>
              </a:solidFill>
              <a:round/>
              <a:headEnd/>
              <a:tailEnd/>
            </a:ln>
          </p:spPr>
          <p:txBody>
            <a:bodyPr wrap="none" anchor="ctr"/>
            <a:lstStyle/>
            <a:p>
              <a:endParaRPr lang="en-US"/>
            </a:p>
          </p:txBody>
        </p:sp>
        <p:sp>
          <p:nvSpPr>
            <p:cNvPr id="21" name="Freeform 98">
              <a:extLst>
                <a:ext uri="{FF2B5EF4-FFF2-40B4-BE49-F238E27FC236}">
                  <a16:creationId xmlns:a16="http://schemas.microsoft.com/office/drawing/2014/main" id="{E9DEFF05-F9A7-4037-BFB6-72B802FAC8D4}"/>
                </a:ext>
              </a:extLst>
            </p:cNvPr>
            <p:cNvSpPr>
              <a:spLocks/>
            </p:cNvSpPr>
            <p:nvPr/>
          </p:nvSpPr>
          <p:spPr bwMode="auto">
            <a:xfrm>
              <a:off x="1776" y="2112"/>
              <a:ext cx="192" cy="240"/>
            </a:xfrm>
            <a:custGeom>
              <a:avLst/>
              <a:gdLst>
                <a:gd name="T0" fmla="*/ 0 w 192"/>
                <a:gd name="T1" fmla="*/ 240 h 240"/>
                <a:gd name="T2" fmla="*/ 144 w 192"/>
                <a:gd name="T3" fmla="*/ 192 h 240"/>
                <a:gd name="T4" fmla="*/ 192 w 192"/>
                <a:gd name="T5" fmla="*/ 0 h 240"/>
                <a:gd name="T6" fmla="*/ 0 60000 65536"/>
                <a:gd name="T7" fmla="*/ 0 60000 65536"/>
                <a:gd name="T8" fmla="*/ 0 60000 65536"/>
                <a:gd name="T9" fmla="*/ 0 w 192"/>
                <a:gd name="T10" fmla="*/ 0 h 240"/>
                <a:gd name="T11" fmla="*/ 192 w 192"/>
                <a:gd name="T12" fmla="*/ 240 h 240"/>
              </a:gdLst>
              <a:ahLst/>
              <a:cxnLst>
                <a:cxn ang="T6">
                  <a:pos x="T0" y="T1"/>
                </a:cxn>
                <a:cxn ang="T7">
                  <a:pos x="T2" y="T3"/>
                </a:cxn>
                <a:cxn ang="T8">
                  <a:pos x="T4" y="T5"/>
                </a:cxn>
              </a:cxnLst>
              <a:rect l="T9" t="T10" r="T11" b="T12"/>
              <a:pathLst>
                <a:path w="192" h="240">
                  <a:moveTo>
                    <a:pt x="0" y="240"/>
                  </a:moveTo>
                  <a:cubicBezTo>
                    <a:pt x="56" y="236"/>
                    <a:pt x="112" y="232"/>
                    <a:pt x="144" y="192"/>
                  </a:cubicBezTo>
                  <a:cubicBezTo>
                    <a:pt x="176" y="152"/>
                    <a:pt x="184" y="32"/>
                    <a:pt x="192" y="0"/>
                  </a:cubicBezTo>
                </a:path>
              </a:pathLst>
            </a:custGeom>
            <a:noFill/>
            <a:ln w="12700" cmpd="sng">
              <a:solidFill>
                <a:schemeClr val="bg2"/>
              </a:solidFill>
              <a:round/>
              <a:headEnd/>
              <a:tailEnd/>
            </a:ln>
          </p:spPr>
          <p:txBody>
            <a:bodyPr wrap="none" anchor="ctr"/>
            <a:lstStyle/>
            <a:p>
              <a:endParaRPr lang="en-US"/>
            </a:p>
          </p:txBody>
        </p:sp>
      </p:grpSp>
      <p:sp>
        <p:nvSpPr>
          <p:cNvPr id="22" name="Arc 99">
            <a:extLst>
              <a:ext uri="{FF2B5EF4-FFF2-40B4-BE49-F238E27FC236}">
                <a16:creationId xmlns:a16="http://schemas.microsoft.com/office/drawing/2014/main" id="{073DB618-2CDD-4BB8-A489-CB329930F129}"/>
              </a:ext>
            </a:extLst>
          </p:cNvPr>
          <p:cNvSpPr>
            <a:spLocks/>
          </p:cNvSpPr>
          <p:nvPr/>
        </p:nvSpPr>
        <p:spPr bwMode="auto">
          <a:xfrm flipH="1">
            <a:off x="4668441" y="2600325"/>
            <a:ext cx="604838" cy="304800"/>
          </a:xfrm>
          <a:custGeom>
            <a:avLst/>
            <a:gdLst>
              <a:gd name="T0" fmla="*/ 0 w 42904"/>
              <a:gd name="T1" fmla="*/ 2147483647 h 21600"/>
              <a:gd name="T2" fmla="*/ 2147483647 w 42904"/>
              <a:gd name="T3" fmla="*/ 2147483647 h 21600"/>
              <a:gd name="T4" fmla="*/ 2147483647 w 42904"/>
              <a:gd name="T5" fmla="*/ 2147483647 h 21600"/>
              <a:gd name="T6" fmla="*/ 0 60000 65536"/>
              <a:gd name="T7" fmla="*/ 0 60000 65536"/>
              <a:gd name="T8" fmla="*/ 0 60000 65536"/>
              <a:gd name="T9" fmla="*/ 0 w 42904"/>
              <a:gd name="T10" fmla="*/ 0 h 21600"/>
              <a:gd name="T11" fmla="*/ 42904 w 42904"/>
              <a:gd name="T12" fmla="*/ 21600 h 21600"/>
            </a:gdLst>
            <a:ahLst/>
            <a:cxnLst>
              <a:cxn ang="T6">
                <a:pos x="T0" y="T1"/>
              </a:cxn>
              <a:cxn ang="T7">
                <a:pos x="T2" y="T3"/>
              </a:cxn>
              <a:cxn ang="T8">
                <a:pos x="T4" y="T5"/>
              </a:cxn>
            </a:cxnLst>
            <a:rect l="T9" t="T10" r="T11" b="T12"/>
            <a:pathLst>
              <a:path w="42904" h="21600" fill="none" extrusionOk="0">
                <a:moveTo>
                  <a:pt x="-1" y="18036"/>
                </a:moveTo>
                <a:cubicBezTo>
                  <a:pt x="1740" y="7627"/>
                  <a:pt x="10749" y="-1"/>
                  <a:pt x="21304" y="0"/>
                </a:cubicBezTo>
                <a:cubicBezTo>
                  <a:pt x="33233" y="0"/>
                  <a:pt x="42904" y="9670"/>
                  <a:pt x="42904" y="21600"/>
                </a:cubicBezTo>
              </a:path>
              <a:path w="42904" h="21600" stroke="0" extrusionOk="0">
                <a:moveTo>
                  <a:pt x="-1" y="18036"/>
                </a:moveTo>
                <a:cubicBezTo>
                  <a:pt x="1740" y="7627"/>
                  <a:pt x="10749" y="-1"/>
                  <a:pt x="21304" y="0"/>
                </a:cubicBezTo>
                <a:cubicBezTo>
                  <a:pt x="33233" y="0"/>
                  <a:pt x="42904" y="9670"/>
                  <a:pt x="42904" y="21600"/>
                </a:cubicBezTo>
                <a:lnTo>
                  <a:pt x="21304" y="21600"/>
                </a:lnTo>
                <a:close/>
              </a:path>
            </a:pathLst>
          </a:custGeom>
          <a:noFill/>
          <a:ln w="12700">
            <a:solidFill>
              <a:schemeClr val="tx1"/>
            </a:solidFill>
            <a:round/>
            <a:headEnd/>
            <a:tailEnd type="arrow" w="lg" len="lg"/>
          </a:ln>
        </p:spPr>
        <p:txBody>
          <a:bodyPr wrap="none" anchor="ctr"/>
          <a:lstStyle/>
          <a:p>
            <a:endParaRPr lang="en-US"/>
          </a:p>
        </p:txBody>
      </p:sp>
      <p:grpSp>
        <p:nvGrpSpPr>
          <p:cNvPr id="23" name="Group 101">
            <a:extLst>
              <a:ext uri="{FF2B5EF4-FFF2-40B4-BE49-F238E27FC236}">
                <a16:creationId xmlns:a16="http://schemas.microsoft.com/office/drawing/2014/main" id="{62CCC740-0884-4CE8-AD41-132CCEAFA00D}"/>
              </a:ext>
            </a:extLst>
          </p:cNvPr>
          <p:cNvGrpSpPr>
            <a:grpSpLocks/>
          </p:cNvGrpSpPr>
          <p:nvPr/>
        </p:nvGrpSpPr>
        <p:grpSpPr bwMode="auto">
          <a:xfrm>
            <a:off x="8035025" y="2742009"/>
            <a:ext cx="1373981" cy="2457450"/>
            <a:chOff x="4283" y="1680"/>
            <a:chExt cx="1154" cy="2064"/>
          </a:xfrm>
        </p:grpSpPr>
        <p:sp>
          <p:nvSpPr>
            <p:cNvPr id="24" name="Rectangle 102">
              <a:extLst>
                <a:ext uri="{FF2B5EF4-FFF2-40B4-BE49-F238E27FC236}">
                  <a16:creationId xmlns:a16="http://schemas.microsoft.com/office/drawing/2014/main" id="{61B8A064-2CE6-46BA-9E51-B69E27E1DAD4}"/>
                </a:ext>
              </a:extLst>
            </p:cNvPr>
            <p:cNvSpPr>
              <a:spLocks noChangeArrowheads="1"/>
            </p:cNvSpPr>
            <p:nvPr/>
          </p:nvSpPr>
          <p:spPr bwMode="auto">
            <a:xfrm>
              <a:off x="4285" y="1920"/>
              <a:ext cx="1152" cy="182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5" name="Rectangle 103">
              <a:extLst>
                <a:ext uri="{FF2B5EF4-FFF2-40B4-BE49-F238E27FC236}">
                  <a16:creationId xmlns:a16="http://schemas.microsoft.com/office/drawing/2014/main" id="{ADB70684-B9B9-448A-90F3-58F3CB969C7A}"/>
                </a:ext>
              </a:extLst>
            </p:cNvPr>
            <p:cNvSpPr>
              <a:spLocks noChangeArrowheads="1"/>
            </p:cNvSpPr>
            <p:nvPr/>
          </p:nvSpPr>
          <p:spPr bwMode="auto">
            <a:xfrm>
              <a:off x="4333" y="1968"/>
              <a:ext cx="1056" cy="1728"/>
            </a:xfrm>
            <a:prstGeom prst="rect">
              <a:avLst/>
            </a:prstGeom>
            <a:solidFill>
              <a:schemeClr val="bg1"/>
            </a:solidFill>
            <a:ln w="9525">
              <a:solidFill>
                <a:schemeClr val="tx1"/>
              </a:solidFill>
              <a:miter lim="800000"/>
              <a:headEnd/>
              <a:tailEnd/>
            </a:ln>
          </p:spPr>
          <p:txBody>
            <a:bodyPr wrap="none" anchor="ctr"/>
            <a:lstStyle/>
            <a:p>
              <a:pPr algn="ctr"/>
              <a:endParaRPr lang="en-US"/>
            </a:p>
          </p:txBody>
        </p:sp>
        <p:sp>
          <p:nvSpPr>
            <p:cNvPr id="26" name="Text Box 104">
              <a:extLst>
                <a:ext uri="{FF2B5EF4-FFF2-40B4-BE49-F238E27FC236}">
                  <a16:creationId xmlns:a16="http://schemas.microsoft.com/office/drawing/2014/main" id="{C7007813-FBA1-4B9A-823C-E3350EEFAFB8}"/>
                </a:ext>
              </a:extLst>
            </p:cNvPr>
            <p:cNvSpPr txBox="1">
              <a:spLocks noChangeArrowheads="1"/>
            </p:cNvSpPr>
            <p:nvPr/>
          </p:nvSpPr>
          <p:spPr bwMode="auto">
            <a:xfrm>
              <a:off x="4283" y="1680"/>
              <a:ext cx="1140" cy="213"/>
            </a:xfrm>
            <a:prstGeom prst="rect">
              <a:avLst/>
            </a:prstGeom>
            <a:noFill/>
            <a:ln w="9525">
              <a:noFill/>
              <a:miter lim="800000"/>
              <a:headEnd/>
              <a:tailEnd/>
            </a:ln>
          </p:spPr>
          <p:txBody>
            <a:bodyPr>
              <a:spAutoFit/>
            </a:bodyPr>
            <a:lstStyle/>
            <a:p>
              <a:pPr algn="ctr">
                <a:spcBef>
                  <a:spcPct val="50000"/>
                </a:spcBef>
              </a:pPr>
              <a:r>
                <a:rPr lang="en-US" sz="1050" b="1"/>
                <a:t>HOP TABLE</a:t>
              </a:r>
            </a:p>
          </p:txBody>
        </p:sp>
        <p:sp>
          <p:nvSpPr>
            <p:cNvPr id="27" name="Line 105">
              <a:extLst>
                <a:ext uri="{FF2B5EF4-FFF2-40B4-BE49-F238E27FC236}">
                  <a16:creationId xmlns:a16="http://schemas.microsoft.com/office/drawing/2014/main" id="{0B3EDE59-F673-41E0-9B7F-A21481E37168}"/>
                </a:ext>
              </a:extLst>
            </p:cNvPr>
            <p:cNvSpPr>
              <a:spLocks noChangeShapeType="1"/>
            </p:cNvSpPr>
            <p:nvPr/>
          </p:nvSpPr>
          <p:spPr bwMode="auto">
            <a:xfrm>
              <a:off x="4573" y="1968"/>
              <a:ext cx="0" cy="1728"/>
            </a:xfrm>
            <a:prstGeom prst="line">
              <a:avLst/>
            </a:prstGeom>
            <a:noFill/>
            <a:ln w="9525">
              <a:solidFill>
                <a:schemeClr val="tx1"/>
              </a:solidFill>
              <a:round/>
              <a:headEnd/>
              <a:tailEnd/>
            </a:ln>
          </p:spPr>
          <p:txBody>
            <a:bodyPr wrap="none" anchor="ctr"/>
            <a:lstStyle/>
            <a:p>
              <a:endParaRPr lang="en-US"/>
            </a:p>
          </p:txBody>
        </p:sp>
        <p:sp>
          <p:nvSpPr>
            <p:cNvPr id="28" name="Line 106">
              <a:extLst>
                <a:ext uri="{FF2B5EF4-FFF2-40B4-BE49-F238E27FC236}">
                  <a16:creationId xmlns:a16="http://schemas.microsoft.com/office/drawing/2014/main" id="{D77944A1-9604-4315-9006-68ABF63F3D44}"/>
                </a:ext>
              </a:extLst>
            </p:cNvPr>
            <p:cNvSpPr>
              <a:spLocks noChangeShapeType="1"/>
            </p:cNvSpPr>
            <p:nvPr/>
          </p:nvSpPr>
          <p:spPr bwMode="auto">
            <a:xfrm>
              <a:off x="4333" y="2304"/>
              <a:ext cx="1056" cy="0"/>
            </a:xfrm>
            <a:prstGeom prst="line">
              <a:avLst/>
            </a:prstGeom>
            <a:noFill/>
            <a:ln w="9525">
              <a:solidFill>
                <a:schemeClr val="tx1"/>
              </a:solidFill>
              <a:round/>
              <a:headEnd/>
              <a:tailEnd/>
            </a:ln>
          </p:spPr>
          <p:txBody>
            <a:bodyPr wrap="none" anchor="ctr"/>
            <a:lstStyle/>
            <a:p>
              <a:endParaRPr lang="en-US"/>
            </a:p>
          </p:txBody>
        </p:sp>
        <p:sp>
          <p:nvSpPr>
            <p:cNvPr id="29" name="Line 107">
              <a:extLst>
                <a:ext uri="{FF2B5EF4-FFF2-40B4-BE49-F238E27FC236}">
                  <a16:creationId xmlns:a16="http://schemas.microsoft.com/office/drawing/2014/main" id="{64702653-8ACE-4ECC-AF9D-3ADFA32EDA7E}"/>
                </a:ext>
              </a:extLst>
            </p:cNvPr>
            <p:cNvSpPr>
              <a:spLocks noChangeShapeType="1"/>
            </p:cNvSpPr>
            <p:nvPr/>
          </p:nvSpPr>
          <p:spPr bwMode="auto">
            <a:xfrm>
              <a:off x="4333" y="2688"/>
              <a:ext cx="1056" cy="0"/>
            </a:xfrm>
            <a:prstGeom prst="line">
              <a:avLst/>
            </a:prstGeom>
            <a:noFill/>
            <a:ln w="9525">
              <a:solidFill>
                <a:schemeClr val="tx1"/>
              </a:solidFill>
              <a:round/>
              <a:headEnd/>
              <a:tailEnd/>
            </a:ln>
          </p:spPr>
          <p:txBody>
            <a:bodyPr wrap="none" anchor="ctr"/>
            <a:lstStyle/>
            <a:p>
              <a:endParaRPr lang="en-US"/>
            </a:p>
          </p:txBody>
        </p:sp>
        <p:sp>
          <p:nvSpPr>
            <p:cNvPr id="30" name="Text Box 108">
              <a:extLst>
                <a:ext uri="{FF2B5EF4-FFF2-40B4-BE49-F238E27FC236}">
                  <a16:creationId xmlns:a16="http://schemas.microsoft.com/office/drawing/2014/main" id="{1272E2A6-3F65-4CDB-BD7B-578831A4B23B}"/>
                </a:ext>
              </a:extLst>
            </p:cNvPr>
            <p:cNvSpPr txBox="1">
              <a:spLocks noChangeArrowheads="1"/>
            </p:cNvSpPr>
            <p:nvPr/>
          </p:nvSpPr>
          <p:spPr bwMode="auto">
            <a:xfrm>
              <a:off x="4366" y="2064"/>
              <a:ext cx="218" cy="213"/>
            </a:xfrm>
            <a:prstGeom prst="rect">
              <a:avLst/>
            </a:prstGeom>
            <a:noFill/>
            <a:ln w="9525">
              <a:noFill/>
              <a:miter lim="800000"/>
              <a:headEnd/>
              <a:tailEnd/>
            </a:ln>
          </p:spPr>
          <p:txBody>
            <a:bodyPr wrap="none">
              <a:spAutoFit/>
            </a:bodyPr>
            <a:lstStyle/>
            <a:p>
              <a:r>
                <a:rPr lang="en-US" sz="1050"/>
                <a:t>1</a:t>
              </a:r>
            </a:p>
          </p:txBody>
        </p:sp>
        <p:sp>
          <p:nvSpPr>
            <p:cNvPr id="31" name="Text Box 109">
              <a:extLst>
                <a:ext uri="{FF2B5EF4-FFF2-40B4-BE49-F238E27FC236}">
                  <a16:creationId xmlns:a16="http://schemas.microsoft.com/office/drawing/2014/main" id="{4932CB41-D31D-4E9B-8C15-5FE4D8A7AF7D}"/>
                </a:ext>
              </a:extLst>
            </p:cNvPr>
            <p:cNvSpPr txBox="1">
              <a:spLocks noChangeArrowheads="1"/>
            </p:cNvSpPr>
            <p:nvPr/>
          </p:nvSpPr>
          <p:spPr bwMode="auto">
            <a:xfrm>
              <a:off x="4621" y="2064"/>
              <a:ext cx="801" cy="349"/>
            </a:xfrm>
            <a:prstGeom prst="rect">
              <a:avLst/>
            </a:prstGeom>
            <a:noFill/>
            <a:ln w="9525">
              <a:noFill/>
              <a:miter lim="800000"/>
              <a:headEnd/>
              <a:tailEnd/>
            </a:ln>
          </p:spPr>
          <p:txBody>
            <a:bodyPr>
              <a:spAutoFit/>
            </a:bodyPr>
            <a:lstStyle/>
            <a:p>
              <a:r>
                <a:rPr lang="en-US" sz="1050"/>
                <a:t>1,7,13,5,20…</a:t>
              </a:r>
            </a:p>
          </p:txBody>
        </p:sp>
        <p:sp>
          <p:nvSpPr>
            <p:cNvPr id="32" name="Text Box 110">
              <a:extLst>
                <a:ext uri="{FF2B5EF4-FFF2-40B4-BE49-F238E27FC236}">
                  <a16:creationId xmlns:a16="http://schemas.microsoft.com/office/drawing/2014/main" id="{415023AB-19A8-47C2-AAA0-900C00E1703A}"/>
                </a:ext>
              </a:extLst>
            </p:cNvPr>
            <p:cNvSpPr txBox="1">
              <a:spLocks noChangeArrowheads="1"/>
            </p:cNvSpPr>
            <p:nvPr/>
          </p:nvSpPr>
          <p:spPr bwMode="auto">
            <a:xfrm>
              <a:off x="4363" y="2447"/>
              <a:ext cx="218" cy="213"/>
            </a:xfrm>
            <a:prstGeom prst="rect">
              <a:avLst/>
            </a:prstGeom>
            <a:noFill/>
            <a:ln w="9525">
              <a:noFill/>
              <a:miter lim="800000"/>
              <a:headEnd/>
              <a:tailEnd/>
            </a:ln>
          </p:spPr>
          <p:txBody>
            <a:bodyPr wrap="none">
              <a:spAutoFit/>
            </a:bodyPr>
            <a:lstStyle/>
            <a:p>
              <a:r>
                <a:rPr lang="en-US" sz="1050"/>
                <a:t>2</a:t>
              </a:r>
            </a:p>
          </p:txBody>
        </p:sp>
        <p:sp>
          <p:nvSpPr>
            <p:cNvPr id="33" name="Text Box 111">
              <a:extLst>
                <a:ext uri="{FF2B5EF4-FFF2-40B4-BE49-F238E27FC236}">
                  <a16:creationId xmlns:a16="http://schemas.microsoft.com/office/drawing/2014/main" id="{C743C8DF-778D-4242-98B8-160E21823F6D}"/>
                </a:ext>
              </a:extLst>
            </p:cNvPr>
            <p:cNvSpPr txBox="1">
              <a:spLocks noChangeArrowheads="1"/>
            </p:cNvSpPr>
            <p:nvPr/>
          </p:nvSpPr>
          <p:spPr bwMode="auto">
            <a:xfrm>
              <a:off x="4621" y="2399"/>
              <a:ext cx="801" cy="349"/>
            </a:xfrm>
            <a:prstGeom prst="rect">
              <a:avLst/>
            </a:prstGeom>
            <a:noFill/>
            <a:ln w="9525">
              <a:noFill/>
              <a:miter lim="800000"/>
              <a:headEnd/>
              <a:tailEnd/>
            </a:ln>
          </p:spPr>
          <p:txBody>
            <a:bodyPr>
              <a:spAutoFit/>
            </a:bodyPr>
            <a:lstStyle/>
            <a:p>
              <a:r>
                <a:rPr lang="en-US" sz="1050"/>
                <a:t>20,13,5,7,1…</a:t>
              </a:r>
            </a:p>
          </p:txBody>
        </p:sp>
        <p:sp>
          <p:nvSpPr>
            <p:cNvPr id="34" name="Line 112">
              <a:extLst>
                <a:ext uri="{FF2B5EF4-FFF2-40B4-BE49-F238E27FC236}">
                  <a16:creationId xmlns:a16="http://schemas.microsoft.com/office/drawing/2014/main" id="{F0897528-9C0E-402A-8DA6-F5D38497E8CE}"/>
                </a:ext>
              </a:extLst>
            </p:cNvPr>
            <p:cNvSpPr>
              <a:spLocks noChangeShapeType="1"/>
            </p:cNvSpPr>
            <p:nvPr/>
          </p:nvSpPr>
          <p:spPr bwMode="auto">
            <a:xfrm>
              <a:off x="4331" y="3024"/>
              <a:ext cx="1056" cy="0"/>
            </a:xfrm>
            <a:prstGeom prst="line">
              <a:avLst/>
            </a:prstGeom>
            <a:noFill/>
            <a:ln w="9525">
              <a:solidFill>
                <a:schemeClr val="tx1"/>
              </a:solidFill>
              <a:round/>
              <a:headEnd/>
              <a:tailEnd/>
            </a:ln>
          </p:spPr>
          <p:txBody>
            <a:bodyPr wrap="none" anchor="ctr"/>
            <a:lstStyle/>
            <a:p>
              <a:endParaRPr lang="en-US"/>
            </a:p>
          </p:txBody>
        </p:sp>
        <p:sp>
          <p:nvSpPr>
            <p:cNvPr id="35" name="Text Box 113">
              <a:extLst>
                <a:ext uri="{FF2B5EF4-FFF2-40B4-BE49-F238E27FC236}">
                  <a16:creationId xmlns:a16="http://schemas.microsoft.com/office/drawing/2014/main" id="{CC2CA8F8-FB26-410A-8669-DAA3236C18BD}"/>
                </a:ext>
              </a:extLst>
            </p:cNvPr>
            <p:cNvSpPr txBox="1">
              <a:spLocks noChangeArrowheads="1"/>
            </p:cNvSpPr>
            <p:nvPr/>
          </p:nvSpPr>
          <p:spPr bwMode="auto">
            <a:xfrm>
              <a:off x="4361" y="2783"/>
              <a:ext cx="218" cy="213"/>
            </a:xfrm>
            <a:prstGeom prst="rect">
              <a:avLst/>
            </a:prstGeom>
            <a:noFill/>
            <a:ln w="9525">
              <a:noFill/>
              <a:miter lim="800000"/>
              <a:headEnd/>
              <a:tailEnd/>
            </a:ln>
          </p:spPr>
          <p:txBody>
            <a:bodyPr wrap="none">
              <a:spAutoFit/>
            </a:bodyPr>
            <a:lstStyle/>
            <a:p>
              <a:r>
                <a:rPr lang="en-US" sz="1050"/>
                <a:t>3</a:t>
              </a:r>
            </a:p>
          </p:txBody>
        </p:sp>
        <p:sp>
          <p:nvSpPr>
            <p:cNvPr id="36" name="Line 114">
              <a:extLst>
                <a:ext uri="{FF2B5EF4-FFF2-40B4-BE49-F238E27FC236}">
                  <a16:creationId xmlns:a16="http://schemas.microsoft.com/office/drawing/2014/main" id="{66C48E1E-42B9-4F54-A5D0-86A423F041BA}"/>
                </a:ext>
              </a:extLst>
            </p:cNvPr>
            <p:cNvSpPr>
              <a:spLocks noChangeShapeType="1"/>
            </p:cNvSpPr>
            <p:nvPr/>
          </p:nvSpPr>
          <p:spPr bwMode="auto">
            <a:xfrm>
              <a:off x="4333" y="3360"/>
              <a:ext cx="1056" cy="0"/>
            </a:xfrm>
            <a:prstGeom prst="line">
              <a:avLst/>
            </a:prstGeom>
            <a:noFill/>
            <a:ln w="9525">
              <a:solidFill>
                <a:schemeClr val="tx1"/>
              </a:solidFill>
              <a:round/>
              <a:headEnd/>
              <a:tailEnd/>
            </a:ln>
          </p:spPr>
          <p:txBody>
            <a:bodyPr wrap="none" anchor="ctr"/>
            <a:lstStyle/>
            <a:p>
              <a:endParaRPr lang="en-US"/>
            </a:p>
          </p:txBody>
        </p:sp>
        <p:sp>
          <p:nvSpPr>
            <p:cNvPr id="37" name="Text Box 115">
              <a:extLst>
                <a:ext uri="{FF2B5EF4-FFF2-40B4-BE49-F238E27FC236}">
                  <a16:creationId xmlns:a16="http://schemas.microsoft.com/office/drawing/2014/main" id="{FDD2D03E-8E4F-4CEA-BD9A-2BA83BDBAE87}"/>
                </a:ext>
              </a:extLst>
            </p:cNvPr>
            <p:cNvSpPr txBox="1">
              <a:spLocks noChangeArrowheads="1"/>
            </p:cNvSpPr>
            <p:nvPr/>
          </p:nvSpPr>
          <p:spPr bwMode="auto">
            <a:xfrm>
              <a:off x="4368" y="3119"/>
              <a:ext cx="218" cy="213"/>
            </a:xfrm>
            <a:prstGeom prst="rect">
              <a:avLst/>
            </a:prstGeom>
            <a:noFill/>
            <a:ln w="9525">
              <a:noFill/>
              <a:miter lim="800000"/>
              <a:headEnd/>
              <a:tailEnd/>
            </a:ln>
          </p:spPr>
          <p:txBody>
            <a:bodyPr wrap="none">
              <a:spAutoFit/>
            </a:bodyPr>
            <a:lstStyle/>
            <a:p>
              <a:r>
                <a:rPr lang="en-US" sz="1050"/>
                <a:t>4</a:t>
              </a:r>
            </a:p>
          </p:txBody>
        </p:sp>
        <p:sp>
          <p:nvSpPr>
            <p:cNvPr id="38" name="Text Box 116">
              <a:extLst>
                <a:ext uri="{FF2B5EF4-FFF2-40B4-BE49-F238E27FC236}">
                  <a16:creationId xmlns:a16="http://schemas.microsoft.com/office/drawing/2014/main" id="{0EDBDC87-1F4C-4FA0-ABE4-2C05FD46A45B}"/>
                </a:ext>
              </a:extLst>
            </p:cNvPr>
            <p:cNvSpPr txBox="1">
              <a:spLocks noChangeArrowheads="1"/>
            </p:cNvSpPr>
            <p:nvPr/>
          </p:nvSpPr>
          <p:spPr bwMode="auto">
            <a:xfrm>
              <a:off x="4368" y="3455"/>
              <a:ext cx="218" cy="213"/>
            </a:xfrm>
            <a:prstGeom prst="rect">
              <a:avLst/>
            </a:prstGeom>
            <a:noFill/>
            <a:ln w="9525">
              <a:noFill/>
              <a:miter lim="800000"/>
              <a:headEnd/>
              <a:tailEnd/>
            </a:ln>
          </p:spPr>
          <p:txBody>
            <a:bodyPr wrap="none">
              <a:spAutoFit/>
            </a:bodyPr>
            <a:lstStyle/>
            <a:p>
              <a:r>
                <a:rPr lang="en-US" sz="1050"/>
                <a:t>5</a:t>
              </a:r>
            </a:p>
          </p:txBody>
        </p:sp>
        <p:sp>
          <p:nvSpPr>
            <p:cNvPr id="39" name="Text Box 117">
              <a:extLst>
                <a:ext uri="{FF2B5EF4-FFF2-40B4-BE49-F238E27FC236}">
                  <a16:creationId xmlns:a16="http://schemas.microsoft.com/office/drawing/2014/main" id="{91FD55A6-073B-4A78-A4C8-3DFB80EBFA36}"/>
                </a:ext>
              </a:extLst>
            </p:cNvPr>
            <p:cNvSpPr txBox="1">
              <a:spLocks noChangeArrowheads="1"/>
            </p:cNvSpPr>
            <p:nvPr/>
          </p:nvSpPr>
          <p:spPr bwMode="auto">
            <a:xfrm>
              <a:off x="4621" y="2760"/>
              <a:ext cx="801" cy="349"/>
            </a:xfrm>
            <a:prstGeom prst="rect">
              <a:avLst/>
            </a:prstGeom>
            <a:noFill/>
            <a:ln w="9525">
              <a:noFill/>
              <a:miter lim="800000"/>
              <a:headEnd/>
              <a:tailEnd/>
            </a:ln>
          </p:spPr>
          <p:txBody>
            <a:bodyPr>
              <a:spAutoFit/>
            </a:bodyPr>
            <a:lstStyle/>
            <a:p>
              <a:r>
                <a:rPr lang="en-US" sz="1050"/>
                <a:t>7,13,1,20,5…</a:t>
              </a:r>
            </a:p>
          </p:txBody>
        </p:sp>
      </p:grpSp>
      <p:grpSp>
        <p:nvGrpSpPr>
          <p:cNvPr id="40" name="Group 118">
            <a:extLst>
              <a:ext uri="{FF2B5EF4-FFF2-40B4-BE49-F238E27FC236}">
                <a16:creationId xmlns:a16="http://schemas.microsoft.com/office/drawing/2014/main" id="{19354397-4ED1-4A75-B70C-1E857B377769}"/>
              </a:ext>
            </a:extLst>
          </p:cNvPr>
          <p:cNvGrpSpPr>
            <a:grpSpLocks/>
          </p:cNvGrpSpPr>
          <p:nvPr/>
        </p:nvGrpSpPr>
        <p:grpSpPr bwMode="auto">
          <a:xfrm>
            <a:off x="4243388" y="5122069"/>
            <a:ext cx="457200" cy="285750"/>
            <a:chOff x="1776" y="2112"/>
            <a:chExt cx="384" cy="240"/>
          </a:xfrm>
        </p:grpSpPr>
        <p:sp>
          <p:nvSpPr>
            <p:cNvPr id="41" name="Freeform 119">
              <a:extLst>
                <a:ext uri="{FF2B5EF4-FFF2-40B4-BE49-F238E27FC236}">
                  <a16:creationId xmlns:a16="http://schemas.microsoft.com/office/drawing/2014/main" id="{32A37C03-9A2A-4299-9320-E2942DC1B7E0}"/>
                </a:ext>
              </a:extLst>
            </p:cNvPr>
            <p:cNvSpPr>
              <a:spLocks/>
            </p:cNvSpPr>
            <p:nvPr/>
          </p:nvSpPr>
          <p:spPr bwMode="auto">
            <a:xfrm flipH="1">
              <a:off x="1968" y="2112"/>
              <a:ext cx="192" cy="240"/>
            </a:xfrm>
            <a:custGeom>
              <a:avLst/>
              <a:gdLst>
                <a:gd name="T0" fmla="*/ 0 w 192"/>
                <a:gd name="T1" fmla="*/ 240 h 240"/>
                <a:gd name="T2" fmla="*/ 144 w 192"/>
                <a:gd name="T3" fmla="*/ 192 h 240"/>
                <a:gd name="T4" fmla="*/ 192 w 192"/>
                <a:gd name="T5" fmla="*/ 0 h 240"/>
                <a:gd name="T6" fmla="*/ 0 60000 65536"/>
                <a:gd name="T7" fmla="*/ 0 60000 65536"/>
                <a:gd name="T8" fmla="*/ 0 60000 65536"/>
                <a:gd name="T9" fmla="*/ 0 w 192"/>
                <a:gd name="T10" fmla="*/ 0 h 240"/>
                <a:gd name="T11" fmla="*/ 192 w 192"/>
                <a:gd name="T12" fmla="*/ 240 h 240"/>
              </a:gdLst>
              <a:ahLst/>
              <a:cxnLst>
                <a:cxn ang="T6">
                  <a:pos x="T0" y="T1"/>
                </a:cxn>
                <a:cxn ang="T7">
                  <a:pos x="T2" y="T3"/>
                </a:cxn>
                <a:cxn ang="T8">
                  <a:pos x="T4" y="T5"/>
                </a:cxn>
              </a:cxnLst>
              <a:rect l="T9" t="T10" r="T11" b="T12"/>
              <a:pathLst>
                <a:path w="192" h="240">
                  <a:moveTo>
                    <a:pt x="0" y="240"/>
                  </a:moveTo>
                  <a:cubicBezTo>
                    <a:pt x="56" y="236"/>
                    <a:pt x="112" y="232"/>
                    <a:pt x="144" y="192"/>
                  </a:cubicBezTo>
                  <a:cubicBezTo>
                    <a:pt x="176" y="152"/>
                    <a:pt x="184" y="32"/>
                    <a:pt x="192" y="0"/>
                  </a:cubicBezTo>
                </a:path>
              </a:pathLst>
            </a:custGeom>
            <a:noFill/>
            <a:ln w="12700" cmpd="sng">
              <a:solidFill>
                <a:schemeClr val="bg2"/>
              </a:solidFill>
              <a:round/>
              <a:headEnd/>
              <a:tailEnd/>
            </a:ln>
          </p:spPr>
          <p:txBody>
            <a:bodyPr wrap="none" anchor="ctr"/>
            <a:lstStyle/>
            <a:p>
              <a:endParaRPr lang="en-US"/>
            </a:p>
          </p:txBody>
        </p:sp>
        <p:sp>
          <p:nvSpPr>
            <p:cNvPr id="42" name="Freeform 120">
              <a:extLst>
                <a:ext uri="{FF2B5EF4-FFF2-40B4-BE49-F238E27FC236}">
                  <a16:creationId xmlns:a16="http://schemas.microsoft.com/office/drawing/2014/main" id="{435BB41F-F6B2-4241-85C5-1588D8778D03}"/>
                </a:ext>
              </a:extLst>
            </p:cNvPr>
            <p:cNvSpPr>
              <a:spLocks/>
            </p:cNvSpPr>
            <p:nvPr/>
          </p:nvSpPr>
          <p:spPr bwMode="auto">
            <a:xfrm>
              <a:off x="1776" y="2112"/>
              <a:ext cx="192" cy="240"/>
            </a:xfrm>
            <a:custGeom>
              <a:avLst/>
              <a:gdLst>
                <a:gd name="T0" fmla="*/ 0 w 192"/>
                <a:gd name="T1" fmla="*/ 240 h 240"/>
                <a:gd name="T2" fmla="*/ 144 w 192"/>
                <a:gd name="T3" fmla="*/ 192 h 240"/>
                <a:gd name="T4" fmla="*/ 192 w 192"/>
                <a:gd name="T5" fmla="*/ 0 h 240"/>
                <a:gd name="T6" fmla="*/ 0 60000 65536"/>
                <a:gd name="T7" fmla="*/ 0 60000 65536"/>
                <a:gd name="T8" fmla="*/ 0 60000 65536"/>
                <a:gd name="T9" fmla="*/ 0 w 192"/>
                <a:gd name="T10" fmla="*/ 0 h 240"/>
                <a:gd name="T11" fmla="*/ 192 w 192"/>
                <a:gd name="T12" fmla="*/ 240 h 240"/>
              </a:gdLst>
              <a:ahLst/>
              <a:cxnLst>
                <a:cxn ang="T6">
                  <a:pos x="T0" y="T1"/>
                </a:cxn>
                <a:cxn ang="T7">
                  <a:pos x="T2" y="T3"/>
                </a:cxn>
                <a:cxn ang="T8">
                  <a:pos x="T4" y="T5"/>
                </a:cxn>
              </a:cxnLst>
              <a:rect l="T9" t="T10" r="T11" b="T12"/>
              <a:pathLst>
                <a:path w="192" h="240">
                  <a:moveTo>
                    <a:pt x="0" y="240"/>
                  </a:moveTo>
                  <a:cubicBezTo>
                    <a:pt x="56" y="236"/>
                    <a:pt x="112" y="232"/>
                    <a:pt x="144" y="192"/>
                  </a:cubicBezTo>
                  <a:cubicBezTo>
                    <a:pt x="176" y="152"/>
                    <a:pt x="184" y="32"/>
                    <a:pt x="192" y="0"/>
                  </a:cubicBezTo>
                </a:path>
              </a:pathLst>
            </a:custGeom>
            <a:noFill/>
            <a:ln w="12700" cmpd="sng">
              <a:solidFill>
                <a:schemeClr val="bg2"/>
              </a:solidFill>
              <a:round/>
              <a:headEnd/>
              <a:tailEnd/>
            </a:ln>
          </p:spPr>
          <p:txBody>
            <a:bodyPr wrap="none" anchor="ctr"/>
            <a:lstStyle/>
            <a:p>
              <a:endParaRPr lang="en-US"/>
            </a:p>
          </p:txBody>
        </p:sp>
      </p:grpSp>
      <p:sp>
        <p:nvSpPr>
          <p:cNvPr id="43" name="Line 121">
            <a:extLst>
              <a:ext uri="{FF2B5EF4-FFF2-40B4-BE49-F238E27FC236}">
                <a16:creationId xmlns:a16="http://schemas.microsoft.com/office/drawing/2014/main" id="{870166CF-564E-4873-A3EC-67DBDFCD49FC}"/>
              </a:ext>
            </a:extLst>
          </p:cNvPr>
          <p:cNvSpPr>
            <a:spLocks noChangeShapeType="1"/>
          </p:cNvSpPr>
          <p:nvPr/>
        </p:nvSpPr>
        <p:spPr bwMode="auto">
          <a:xfrm>
            <a:off x="3214688" y="5407819"/>
            <a:ext cx="2514600" cy="0"/>
          </a:xfrm>
          <a:prstGeom prst="line">
            <a:avLst/>
          </a:prstGeom>
          <a:noFill/>
          <a:ln w="57150">
            <a:solidFill>
              <a:schemeClr val="bg2"/>
            </a:solidFill>
            <a:round/>
            <a:headEnd/>
            <a:tailEnd/>
          </a:ln>
        </p:spPr>
        <p:txBody>
          <a:bodyPr wrap="none" anchor="ctr"/>
          <a:lstStyle/>
          <a:p>
            <a:endParaRPr lang="en-US"/>
          </a:p>
        </p:txBody>
      </p:sp>
      <p:sp>
        <p:nvSpPr>
          <p:cNvPr id="44" name="Line 122">
            <a:extLst>
              <a:ext uri="{FF2B5EF4-FFF2-40B4-BE49-F238E27FC236}">
                <a16:creationId xmlns:a16="http://schemas.microsoft.com/office/drawing/2014/main" id="{11C12DBF-DFDE-4657-A1A8-594F5EAE470F}"/>
              </a:ext>
            </a:extLst>
          </p:cNvPr>
          <p:cNvSpPr>
            <a:spLocks noChangeShapeType="1"/>
          </p:cNvSpPr>
          <p:nvPr/>
        </p:nvSpPr>
        <p:spPr bwMode="auto">
          <a:xfrm>
            <a:off x="3214688" y="4493420"/>
            <a:ext cx="0" cy="935831"/>
          </a:xfrm>
          <a:prstGeom prst="line">
            <a:avLst/>
          </a:prstGeom>
          <a:noFill/>
          <a:ln w="57150">
            <a:solidFill>
              <a:schemeClr val="bg2"/>
            </a:solidFill>
            <a:round/>
            <a:headEnd/>
            <a:tailEnd/>
          </a:ln>
        </p:spPr>
        <p:txBody>
          <a:bodyPr wrap="none" anchor="ctr"/>
          <a:lstStyle/>
          <a:p>
            <a:endParaRPr lang="en-US"/>
          </a:p>
        </p:txBody>
      </p:sp>
      <p:sp>
        <p:nvSpPr>
          <p:cNvPr id="45" name="Line 123">
            <a:extLst>
              <a:ext uri="{FF2B5EF4-FFF2-40B4-BE49-F238E27FC236}">
                <a16:creationId xmlns:a16="http://schemas.microsoft.com/office/drawing/2014/main" id="{044ED540-68E3-41CD-B6E1-3D133229FBB4}"/>
              </a:ext>
            </a:extLst>
          </p:cNvPr>
          <p:cNvSpPr>
            <a:spLocks noChangeShapeType="1"/>
          </p:cNvSpPr>
          <p:nvPr/>
        </p:nvSpPr>
        <p:spPr bwMode="auto">
          <a:xfrm flipV="1">
            <a:off x="3221831" y="5122070"/>
            <a:ext cx="2571750" cy="2381"/>
          </a:xfrm>
          <a:prstGeom prst="line">
            <a:avLst/>
          </a:prstGeom>
          <a:noFill/>
          <a:ln w="19050">
            <a:solidFill>
              <a:srgbClr val="549BA2"/>
            </a:solidFill>
            <a:prstDash val="dash"/>
            <a:round/>
            <a:headEnd/>
            <a:tailEnd/>
          </a:ln>
        </p:spPr>
        <p:txBody>
          <a:bodyPr wrap="none" anchor="ctr"/>
          <a:lstStyle/>
          <a:p>
            <a:endParaRPr lang="en-US"/>
          </a:p>
        </p:txBody>
      </p:sp>
      <p:sp>
        <p:nvSpPr>
          <p:cNvPr id="46" name="Text Box 124">
            <a:extLst>
              <a:ext uri="{FF2B5EF4-FFF2-40B4-BE49-F238E27FC236}">
                <a16:creationId xmlns:a16="http://schemas.microsoft.com/office/drawing/2014/main" id="{AC5D59F6-49AF-45F3-AEEA-E4ABE6595FBD}"/>
              </a:ext>
            </a:extLst>
          </p:cNvPr>
          <p:cNvSpPr txBox="1">
            <a:spLocks noChangeArrowheads="1"/>
          </p:cNvSpPr>
          <p:nvPr/>
        </p:nvSpPr>
        <p:spPr bwMode="auto">
          <a:xfrm>
            <a:off x="5729288" y="5007769"/>
            <a:ext cx="652463" cy="230832"/>
          </a:xfrm>
          <a:prstGeom prst="rect">
            <a:avLst/>
          </a:prstGeom>
          <a:noFill/>
          <a:ln w="9525">
            <a:noFill/>
            <a:miter lim="800000"/>
            <a:headEnd/>
            <a:tailEnd/>
          </a:ln>
        </p:spPr>
        <p:txBody>
          <a:bodyPr>
            <a:spAutoFit/>
          </a:bodyPr>
          <a:lstStyle/>
          <a:p>
            <a:r>
              <a:rPr lang="en-US" sz="900" dirty="0"/>
              <a:t>100 </a:t>
            </a:r>
            <a:r>
              <a:rPr lang="en-US" sz="900" dirty="0" err="1"/>
              <a:t>mW</a:t>
            </a:r>
            <a:endParaRPr lang="en-US" sz="900" dirty="0"/>
          </a:p>
        </p:txBody>
      </p:sp>
      <p:sp>
        <p:nvSpPr>
          <p:cNvPr id="47" name="Text Box 125">
            <a:extLst>
              <a:ext uri="{FF2B5EF4-FFF2-40B4-BE49-F238E27FC236}">
                <a16:creationId xmlns:a16="http://schemas.microsoft.com/office/drawing/2014/main" id="{50539009-2C51-40CA-BF28-D09D5CDDBE97}"/>
              </a:ext>
            </a:extLst>
          </p:cNvPr>
          <p:cNvSpPr txBox="1">
            <a:spLocks noChangeArrowheads="1"/>
          </p:cNvSpPr>
          <p:nvPr/>
        </p:nvSpPr>
        <p:spPr bwMode="auto">
          <a:xfrm>
            <a:off x="3043239" y="5461397"/>
            <a:ext cx="678391" cy="253916"/>
          </a:xfrm>
          <a:prstGeom prst="rect">
            <a:avLst/>
          </a:prstGeom>
          <a:noFill/>
          <a:ln w="9525">
            <a:noFill/>
            <a:miter lim="800000"/>
            <a:headEnd/>
            <a:tailEnd/>
          </a:ln>
        </p:spPr>
        <p:txBody>
          <a:bodyPr wrap="none">
            <a:spAutoFit/>
          </a:bodyPr>
          <a:lstStyle/>
          <a:p>
            <a:r>
              <a:rPr lang="en-US" sz="1050" dirty="0"/>
              <a:t>2,4 GHz</a:t>
            </a:r>
          </a:p>
        </p:txBody>
      </p:sp>
      <p:sp>
        <p:nvSpPr>
          <p:cNvPr id="48" name="Text Box 126">
            <a:extLst>
              <a:ext uri="{FF2B5EF4-FFF2-40B4-BE49-F238E27FC236}">
                <a16:creationId xmlns:a16="http://schemas.microsoft.com/office/drawing/2014/main" id="{63AD0F36-DF25-49E5-9C39-28874C784541}"/>
              </a:ext>
            </a:extLst>
          </p:cNvPr>
          <p:cNvSpPr txBox="1">
            <a:spLocks noChangeArrowheads="1"/>
          </p:cNvSpPr>
          <p:nvPr/>
        </p:nvSpPr>
        <p:spPr bwMode="auto">
          <a:xfrm>
            <a:off x="5431633" y="5461397"/>
            <a:ext cx="678391" cy="253916"/>
          </a:xfrm>
          <a:prstGeom prst="rect">
            <a:avLst/>
          </a:prstGeom>
          <a:noFill/>
          <a:ln w="9525">
            <a:noFill/>
            <a:miter lim="800000"/>
            <a:headEnd/>
            <a:tailEnd/>
          </a:ln>
        </p:spPr>
        <p:txBody>
          <a:bodyPr wrap="none">
            <a:spAutoFit/>
          </a:bodyPr>
          <a:lstStyle/>
          <a:p>
            <a:r>
              <a:rPr lang="en-US" sz="1050" dirty="0"/>
              <a:t>2,5 GHz</a:t>
            </a:r>
          </a:p>
        </p:txBody>
      </p:sp>
      <p:grpSp>
        <p:nvGrpSpPr>
          <p:cNvPr id="49" name="Group 127">
            <a:extLst>
              <a:ext uri="{FF2B5EF4-FFF2-40B4-BE49-F238E27FC236}">
                <a16:creationId xmlns:a16="http://schemas.microsoft.com/office/drawing/2014/main" id="{71E34FC8-374D-4DDC-B317-4C8103A2001F}"/>
              </a:ext>
            </a:extLst>
          </p:cNvPr>
          <p:cNvGrpSpPr>
            <a:grpSpLocks/>
          </p:cNvGrpSpPr>
          <p:nvPr/>
        </p:nvGrpSpPr>
        <p:grpSpPr bwMode="auto">
          <a:xfrm>
            <a:off x="4414838" y="5122069"/>
            <a:ext cx="457200" cy="285750"/>
            <a:chOff x="1776" y="2112"/>
            <a:chExt cx="384" cy="240"/>
          </a:xfrm>
        </p:grpSpPr>
        <p:sp>
          <p:nvSpPr>
            <p:cNvPr id="50" name="Freeform 128">
              <a:extLst>
                <a:ext uri="{FF2B5EF4-FFF2-40B4-BE49-F238E27FC236}">
                  <a16:creationId xmlns:a16="http://schemas.microsoft.com/office/drawing/2014/main" id="{41B40467-2D92-4646-BE36-EE17AFC2DF33}"/>
                </a:ext>
              </a:extLst>
            </p:cNvPr>
            <p:cNvSpPr>
              <a:spLocks/>
            </p:cNvSpPr>
            <p:nvPr/>
          </p:nvSpPr>
          <p:spPr bwMode="auto">
            <a:xfrm flipH="1">
              <a:off x="1968" y="2112"/>
              <a:ext cx="192" cy="240"/>
            </a:xfrm>
            <a:custGeom>
              <a:avLst/>
              <a:gdLst>
                <a:gd name="T0" fmla="*/ 0 w 192"/>
                <a:gd name="T1" fmla="*/ 240 h 240"/>
                <a:gd name="T2" fmla="*/ 144 w 192"/>
                <a:gd name="T3" fmla="*/ 192 h 240"/>
                <a:gd name="T4" fmla="*/ 192 w 192"/>
                <a:gd name="T5" fmla="*/ 0 h 240"/>
                <a:gd name="T6" fmla="*/ 0 60000 65536"/>
                <a:gd name="T7" fmla="*/ 0 60000 65536"/>
                <a:gd name="T8" fmla="*/ 0 60000 65536"/>
                <a:gd name="T9" fmla="*/ 0 w 192"/>
                <a:gd name="T10" fmla="*/ 0 h 240"/>
                <a:gd name="T11" fmla="*/ 192 w 192"/>
                <a:gd name="T12" fmla="*/ 240 h 240"/>
              </a:gdLst>
              <a:ahLst/>
              <a:cxnLst>
                <a:cxn ang="T6">
                  <a:pos x="T0" y="T1"/>
                </a:cxn>
                <a:cxn ang="T7">
                  <a:pos x="T2" y="T3"/>
                </a:cxn>
                <a:cxn ang="T8">
                  <a:pos x="T4" y="T5"/>
                </a:cxn>
              </a:cxnLst>
              <a:rect l="T9" t="T10" r="T11" b="T12"/>
              <a:pathLst>
                <a:path w="192" h="240">
                  <a:moveTo>
                    <a:pt x="0" y="240"/>
                  </a:moveTo>
                  <a:cubicBezTo>
                    <a:pt x="56" y="236"/>
                    <a:pt x="112" y="232"/>
                    <a:pt x="144" y="192"/>
                  </a:cubicBezTo>
                  <a:cubicBezTo>
                    <a:pt x="176" y="152"/>
                    <a:pt x="184" y="32"/>
                    <a:pt x="192" y="0"/>
                  </a:cubicBezTo>
                </a:path>
              </a:pathLst>
            </a:custGeom>
            <a:noFill/>
            <a:ln w="12700" cmpd="sng">
              <a:solidFill>
                <a:schemeClr val="bg2"/>
              </a:solidFill>
              <a:round/>
              <a:headEnd/>
              <a:tailEnd/>
            </a:ln>
          </p:spPr>
          <p:txBody>
            <a:bodyPr wrap="none" anchor="ctr"/>
            <a:lstStyle/>
            <a:p>
              <a:endParaRPr lang="en-US"/>
            </a:p>
          </p:txBody>
        </p:sp>
        <p:sp>
          <p:nvSpPr>
            <p:cNvPr id="51" name="Freeform 129">
              <a:extLst>
                <a:ext uri="{FF2B5EF4-FFF2-40B4-BE49-F238E27FC236}">
                  <a16:creationId xmlns:a16="http://schemas.microsoft.com/office/drawing/2014/main" id="{D6A4AC3B-E599-493E-885A-698BBD7BD75D}"/>
                </a:ext>
              </a:extLst>
            </p:cNvPr>
            <p:cNvSpPr>
              <a:spLocks/>
            </p:cNvSpPr>
            <p:nvPr/>
          </p:nvSpPr>
          <p:spPr bwMode="auto">
            <a:xfrm>
              <a:off x="1776" y="2112"/>
              <a:ext cx="192" cy="240"/>
            </a:xfrm>
            <a:custGeom>
              <a:avLst/>
              <a:gdLst>
                <a:gd name="T0" fmla="*/ 0 w 192"/>
                <a:gd name="T1" fmla="*/ 240 h 240"/>
                <a:gd name="T2" fmla="*/ 144 w 192"/>
                <a:gd name="T3" fmla="*/ 192 h 240"/>
                <a:gd name="T4" fmla="*/ 192 w 192"/>
                <a:gd name="T5" fmla="*/ 0 h 240"/>
                <a:gd name="T6" fmla="*/ 0 60000 65536"/>
                <a:gd name="T7" fmla="*/ 0 60000 65536"/>
                <a:gd name="T8" fmla="*/ 0 60000 65536"/>
                <a:gd name="T9" fmla="*/ 0 w 192"/>
                <a:gd name="T10" fmla="*/ 0 h 240"/>
                <a:gd name="T11" fmla="*/ 192 w 192"/>
                <a:gd name="T12" fmla="*/ 240 h 240"/>
              </a:gdLst>
              <a:ahLst/>
              <a:cxnLst>
                <a:cxn ang="T6">
                  <a:pos x="T0" y="T1"/>
                </a:cxn>
                <a:cxn ang="T7">
                  <a:pos x="T2" y="T3"/>
                </a:cxn>
                <a:cxn ang="T8">
                  <a:pos x="T4" y="T5"/>
                </a:cxn>
              </a:cxnLst>
              <a:rect l="T9" t="T10" r="T11" b="T12"/>
              <a:pathLst>
                <a:path w="192" h="240">
                  <a:moveTo>
                    <a:pt x="0" y="240"/>
                  </a:moveTo>
                  <a:cubicBezTo>
                    <a:pt x="56" y="236"/>
                    <a:pt x="112" y="232"/>
                    <a:pt x="144" y="192"/>
                  </a:cubicBezTo>
                  <a:cubicBezTo>
                    <a:pt x="176" y="152"/>
                    <a:pt x="184" y="32"/>
                    <a:pt x="192" y="0"/>
                  </a:cubicBezTo>
                </a:path>
              </a:pathLst>
            </a:custGeom>
            <a:noFill/>
            <a:ln w="12700" cmpd="sng">
              <a:solidFill>
                <a:schemeClr val="bg2"/>
              </a:solidFill>
              <a:round/>
              <a:headEnd/>
              <a:tailEnd/>
            </a:ln>
          </p:spPr>
          <p:txBody>
            <a:bodyPr wrap="none" anchor="ctr"/>
            <a:lstStyle/>
            <a:p>
              <a:endParaRPr lang="en-US"/>
            </a:p>
          </p:txBody>
        </p:sp>
      </p:grpSp>
      <p:grpSp>
        <p:nvGrpSpPr>
          <p:cNvPr id="52" name="Group 130">
            <a:extLst>
              <a:ext uri="{FF2B5EF4-FFF2-40B4-BE49-F238E27FC236}">
                <a16:creationId xmlns:a16="http://schemas.microsoft.com/office/drawing/2014/main" id="{673A4D37-2CDA-49ED-B558-23F55988642C}"/>
              </a:ext>
            </a:extLst>
          </p:cNvPr>
          <p:cNvGrpSpPr>
            <a:grpSpLocks/>
          </p:cNvGrpSpPr>
          <p:nvPr/>
        </p:nvGrpSpPr>
        <p:grpSpPr bwMode="auto">
          <a:xfrm>
            <a:off x="4586288" y="5122069"/>
            <a:ext cx="457200" cy="285750"/>
            <a:chOff x="1776" y="2112"/>
            <a:chExt cx="384" cy="240"/>
          </a:xfrm>
        </p:grpSpPr>
        <p:sp>
          <p:nvSpPr>
            <p:cNvPr id="53" name="Freeform 131">
              <a:extLst>
                <a:ext uri="{FF2B5EF4-FFF2-40B4-BE49-F238E27FC236}">
                  <a16:creationId xmlns:a16="http://schemas.microsoft.com/office/drawing/2014/main" id="{C67B8855-9D42-4D62-A1C8-A0A22B49E729}"/>
                </a:ext>
              </a:extLst>
            </p:cNvPr>
            <p:cNvSpPr>
              <a:spLocks/>
            </p:cNvSpPr>
            <p:nvPr/>
          </p:nvSpPr>
          <p:spPr bwMode="auto">
            <a:xfrm flipH="1">
              <a:off x="1968" y="2112"/>
              <a:ext cx="192" cy="240"/>
            </a:xfrm>
            <a:custGeom>
              <a:avLst/>
              <a:gdLst>
                <a:gd name="T0" fmla="*/ 0 w 192"/>
                <a:gd name="T1" fmla="*/ 240 h 240"/>
                <a:gd name="T2" fmla="*/ 144 w 192"/>
                <a:gd name="T3" fmla="*/ 192 h 240"/>
                <a:gd name="T4" fmla="*/ 192 w 192"/>
                <a:gd name="T5" fmla="*/ 0 h 240"/>
                <a:gd name="T6" fmla="*/ 0 60000 65536"/>
                <a:gd name="T7" fmla="*/ 0 60000 65536"/>
                <a:gd name="T8" fmla="*/ 0 60000 65536"/>
                <a:gd name="T9" fmla="*/ 0 w 192"/>
                <a:gd name="T10" fmla="*/ 0 h 240"/>
                <a:gd name="T11" fmla="*/ 192 w 192"/>
                <a:gd name="T12" fmla="*/ 240 h 240"/>
              </a:gdLst>
              <a:ahLst/>
              <a:cxnLst>
                <a:cxn ang="T6">
                  <a:pos x="T0" y="T1"/>
                </a:cxn>
                <a:cxn ang="T7">
                  <a:pos x="T2" y="T3"/>
                </a:cxn>
                <a:cxn ang="T8">
                  <a:pos x="T4" y="T5"/>
                </a:cxn>
              </a:cxnLst>
              <a:rect l="T9" t="T10" r="T11" b="T12"/>
              <a:pathLst>
                <a:path w="192" h="240">
                  <a:moveTo>
                    <a:pt x="0" y="240"/>
                  </a:moveTo>
                  <a:cubicBezTo>
                    <a:pt x="56" y="236"/>
                    <a:pt x="112" y="232"/>
                    <a:pt x="144" y="192"/>
                  </a:cubicBezTo>
                  <a:cubicBezTo>
                    <a:pt x="176" y="152"/>
                    <a:pt x="184" y="32"/>
                    <a:pt x="192" y="0"/>
                  </a:cubicBezTo>
                </a:path>
              </a:pathLst>
            </a:custGeom>
            <a:noFill/>
            <a:ln w="12700" cmpd="sng">
              <a:solidFill>
                <a:schemeClr val="bg2"/>
              </a:solidFill>
              <a:round/>
              <a:headEnd/>
              <a:tailEnd/>
            </a:ln>
          </p:spPr>
          <p:txBody>
            <a:bodyPr wrap="none" anchor="ctr"/>
            <a:lstStyle/>
            <a:p>
              <a:endParaRPr lang="en-US"/>
            </a:p>
          </p:txBody>
        </p:sp>
        <p:sp>
          <p:nvSpPr>
            <p:cNvPr id="54" name="Freeform 132">
              <a:extLst>
                <a:ext uri="{FF2B5EF4-FFF2-40B4-BE49-F238E27FC236}">
                  <a16:creationId xmlns:a16="http://schemas.microsoft.com/office/drawing/2014/main" id="{2E4643F7-6840-49A6-AF25-EC95A21ADA67}"/>
                </a:ext>
              </a:extLst>
            </p:cNvPr>
            <p:cNvSpPr>
              <a:spLocks/>
            </p:cNvSpPr>
            <p:nvPr/>
          </p:nvSpPr>
          <p:spPr bwMode="auto">
            <a:xfrm>
              <a:off x="1776" y="2112"/>
              <a:ext cx="192" cy="240"/>
            </a:xfrm>
            <a:custGeom>
              <a:avLst/>
              <a:gdLst>
                <a:gd name="T0" fmla="*/ 0 w 192"/>
                <a:gd name="T1" fmla="*/ 240 h 240"/>
                <a:gd name="T2" fmla="*/ 144 w 192"/>
                <a:gd name="T3" fmla="*/ 192 h 240"/>
                <a:gd name="T4" fmla="*/ 192 w 192"/>
                <a:gd name="T5" fmla="*/ 0 h 240"/>
                <a:gd name="T6" fmla="*/ 0 60000 65536"/>
                <a:gd name="T7" fmla="*/ 0 60000 65536"/>
                <a:gd name="T8" fmla="*/ 0 60000 65536"/>
                <a:gd name="T9" fmla="*/ 0 w 192"/>
                <a:gd name="T10" fmla="*/ 0 h 240"/>
                <a:gd name="T11" fmla="*/ 192 w 192"/>
                <a:gd name="T12" fmla="*/ 240 h 240"/>
              </a:gdLst>
              <a:ahLst/>
              <a:cxnLst>
                <a:cxn ang="T6">
                  <a:pos x="T0" y="T1"/>
                </a:cxn>
                <a:cxn ang="T7">
                  <a:pos x="T2" y="T3"/>
                </a:cxn>
                <a:cxn ang="T8">
                  <a:pos x="T4" y="T5"/>
                </a:cxn>
              </a:cxnLst>
              <a:rect l="T9" t="T10" r="T11" b="T12"/>
              <a:pathLst>
                <a:path w="192" h="240">
                  <a:moveTo>
                    <a:pt x="0" y="240"/>
                  </a:moveTo>
                  <a:cubicBezTo>
                    <a:pt x="56" y="236"/>
                    <a:pt x="112" y="232"/>
                    <a:pt x="144" y="192"/>
                  </a:cubicBezTo>
                  <a:cubicBezTo>
                    <a:pt x="176" y="152"/>
                    <a:pt x="184" y="32"/>
                    <a:pt x="192" y="0"/>
                  </a:cubicBezTo>
                </a:path>
              </a:pathLst>
            </a:custGeom>
            <a:noFill/>
            <a:ln w="12700" cmpd="sng">
              <a:solidFill>
                <a:schemeClr val="bg2"/>
              </a:solidFill>
              <a:round/>
              <a:headEnd/>
              <a:tailEnd/>
            </a:ln>
          </p:spPr>
          <p:txBody>
            <a:bodyPr wrap="none" anchor="ctr"/>
            <a:lstStyle/>
            <a:p>
              <a:endParaRPr lang="en-US"/>
            </a:p>
          </p:txBody>
        </p:sp>
      </p:grpSp>
      <p:grpSp>
        <p:nvGrpSpPr>
          <p:cNvPr id="55" name="Group 133">
            <a:extLst>
              <a:ext uri="{FF2B5EF4-FFF2-40B4-BE49-F238E27FC236}">
                <a16:creationId xmlns:a16="http://schemas.microsoft.com/office/drawing/2014/main" id="{F81EDE40-076F-48CA-93D0-055DA455D02F}"/>
              </a:ext>
            </a:extLst>
          </p:cNvPr>
          <p:cNvGrpSpPr>
            <a:grpSpLocks/>
          </p:cNvGrpSpPr>
          <p:nvPr/>
        </p:nvGrpSpPr>
        <p:grpSpPr bwMode="auto">
          <a:xfrm>
            <a:off x="4757738" y="5122069"/>
            <a:ext cx="457200" cy="285750"/>
            <a:chOff x="1776" y="2112"/>
            <a:chExt cx="384" cy="240"/>
          </a:xfrm>
        </p:grpSpPr>
        <p:sp>
          <p:nvSpPr>
            <p:cNvPr id="56" name="Freeform 134">
              <a:extLst>
                <a:ext uri="{FF2B5EF4-FFF2-40B4-BE49-F238E27FC236}">
                  <a16:creationId xmlns:a16="http://schemas.microsoft.com/office/drawing/2014/main" id="{02107E46-53BA-4741-8594-A97DE333CCA0}"/>
                </a:ext>
              </a:extLst>
            </p:cNvPr>
            <p:cNvSpPr>
              <a:spLocks/>
            </p:cNvSpPr>
            <p:nvPr/>
          </p:nvSpPr>
          <p:spPr bwMode="auto">
            <a:xfrm flipH="1">
              <a:off x="1968" y="2112"/>
              <a:ext cx="192" cy="240"/>
            </a:xfrm>
            <a:custGeom>
              <a:avLst/>
              <a:gdLst>
                <a:gd name="T0" fmla="*/ 0 w 192"/>
                <a:gd name="T1" fmla="*/ 240 h 240"/>
                <a:gd name="T2" fmla="*/ 144 w 192"/>
                <a:gd name="T3" fmla="*/ 192 h 240"/>
                <a:gd name="T4" fmla="*/ 192 w 192"/>
                <a:gd name="T5" fmla="*/ 0 h 240"/>
                <a:gd name="T6" fmla="*/ 0 60000 65536"/>
                <a:gd name="T7" fmla="*/ 0 60000 65536"/>
                <a:gd name="T8" fmla="*/ 0 60000 65536"/>
                <a:gd name="T9" fmla="*/ 0 w 192"/>
                <a:gd name="T10" fmla="*/ 0 h 240"/>
                <a:gd name="T11" fmla="*/ 192 w 192"/>
                <a:gd name="T12" fmla="*/ 240 h 240"/>
              </a:gdLst>
              <a:ahLst/>
              <a:cxnLst>
                <a:cxn ang="T6">
                  <a:pos x="T0" y="T1"/>
                </a:cxn>
                <a:cxn ang="T7">
                  <a:pos x="T2" y="T3"/>
                </a:cxn>
                <a:cxn ang="T8">
                  <a:pos x="T4" y="T5"/>
                </a:cxn>
              </a:cxnLst>
              <a:rect l="T9" t="T10" r="T11" b="T12"/>
              <a:pathLst>
                <a:path w="192" h="240">
                  <a:moveTo>
                    <a:pt x="0" y="240"/>
                  </a:moveTo>
                  <a:cubicBezTo>
                    <a:pt x="56" y="236"/>
                    <a:pt x="112" y="232"/>
                    <a:pt x="144" y="192"/>
                  </a:cubicBezTo>
                  <a:cubicBezTo>
                    <a:pt x="176" y="152"/>
                    <a:pt x="184" y="32"/>
                    <a:pt x="192" y="0"/>
                  </a:cubicBezTo>
                </a:path>
              </a:pathLst>
            </a:custGeom>
            <a:noFill/>
            <a:ln w="12700" cmpd="sng">
              <a:solidFill>
                <a:schemeClr val="bg2"/>
              </a:solidFill>
              <a:round/>
              <a:headEnd/>
              <a:tailEnd/>
            </a:ln>
          </p:spPr>
          <p:txBody>
            <a:bodyPr wrap="none" anchor="ctr"/>
            <a:lstStyle/>
            <a:p>
              <a:endParaRPr lang="en-US"/>
            </a:p>
          </p:txBody>
        </p:sp>
        <p:sp>
          <p:nvSpPr>
            <p:cNvPr id="57" name="Freeform 135">
              <a:extLst>
                <a:ext uri="{FF2B5EF4-FFF2-40B4-BE49-F238E27FC236}">
                  <a16:creationId xmlns:a16="http://schemas.microsoft.com/office/drawing/2014/main" id="{3B7F59D8-3875-4598-B4BB-D9CD7475DF85}"/>
                </a:ext>
              </a:extLst>
            </p:cNvPr>
            <p:cNvSpPr>
              <a:spLocks/>
            </p:cNvSpPr>
            <p:nvPr/>
          </p:nvSpPr>
          <p:spPr bwMode="auto">
            <a:xfrm>
              <a:off x="1776" y="2112"/>
              <a:ext cx="192" cy="240"/>
            </a:xfrm>
            <a:custGeom>
              <a:avLst/>
              <a:gdLst>
                <a:gd name="T0" fmla="*/ 0 w 192"/>
                <a:gd name="T1" fmla="*/ 240 h 240"/>
                <a:gd name="T2" fmla="*/ 144 w 192"/>
                <a:gd name="T3" fmla="*/ 192 h 240"/>
                <a:gd name="T4" fmla="*/ 192 w 192"/>
                <a:gd name="T5" fmla="*/ 0 h 240"/>
                <a:gd name="T6" fmla="*/ 0 60000 65536"/>
                <a:gd name="T7" fmla="*/ 0 60000 65536"/>
                <a:gd name="T8" fmla="*/ 0 60000 65536"/>
                <a:gd name="T9" fmla="*/ 0 w 192"/>
                <a:gd name="T10" fmla="*/ 0 h 240"/>
                <a:gd name="T11" fmla="*/ 192 w 192"/>
                <a:gd name="T12" fmla="*/ 240 h 240"/>
              </a:gdLst>
              <a:ahLst/>
              <a:cxnLst>
                <a:cxn ang="T6">
                  <a:pos x="T0" y="T1"/>
                </a:cxn>
                <a:cxn ang="T7">
                  <a:pos x="T2" y="T3"/>
                </a:cxn>
                <a:cxn ang="T8">
                  <a:pos x="T4" y="T5"/>
                </a:cxn>
              </a:cxnLst>
              <a:rect l="T9" t="T10" r="T11" b="T12"/>
              <a:pathLst>
                <a:path w="192" h="240">
                  <a:moveTo>
                    <a:pt x="0" y="240"/>
                  </a:moveTo>
                  <a:cubicBezTo>
                    <a:pt x="56" y="236"/>
                    <a:pt x="112" y="232"/>
                    <a:pt x="144" y="192"/>
                  </a:cubicBezTo>
                  <a:cubicBezTo>
                    <a:pt x="176" y="152"/>
                    <a:pt x="184" y="32"/>
                    <a:pt x="192" y="0"/>
                  </a:cubicBezTo>
                </a:path>
              </a:pathLst>
            </a:custGeom>
            <a:noFill/>
            <a:ln w="12700" cmpd="sng">
              <a:solidFill>
                <a:schemeClr val="bg2"/>
              </a:solidFill>
              <a:round/>
              <a:headEnd/>
              <a:tailEnd/>
            </a:ln>
          </p:spPr>
          <p:txBody>
            <a:bodyPr wrap="none" anchor="ctr"/>
            <a:lstStyle/>
            <a:p>
              <a:endParaRPr lang="en-US"/>
            </a:p>
          </p:txBody>
        </p:sp>
      </p:grpSp>
      <p:grpSp>
        <p:nvGrpSpPr>
          <p:cNvPr id="58" name="Group 136">
            <a:extLst>
              <a:ext uri="{FF2B5EF4-FFF2-40B4-BE49-F238E27FC236}">
                <a16:creationId xmlns:a16="http://schemas.microsoft.com/office/drawing/2014/main" id="{D9ACEFAD-6958-4259-8F00-CC16036570F9}"/>
              </a:ext>
            </a:extLst>
          </p:cNvPr>
          <p:cNvGrpSpPr>
            <a:grpSpLocks/>
          </p:cNvGrpSpPr>
          <p:nvPr/>
        </p:nvGrpSpPr>
        <p:grpSpPr bwMode="auto">
          <a:xfrm>
            <a:off x="4929188" y="5122069"/>
            <a:ext cx="457200" cy="285750"/>
            <a:chOff x="1776" y="2112"/>
            <a:chExt cx="384" cy="240"/>
          </a:xfrm>
        </p:grpSpPr>
        <p:sp>
          <p:nvSpPr>
            <p:cNvPr id="59" name="Freeform 137">
              <a:extLst>
                <a:ext uri="{FF2B5EF4-FFF2-40B4-BE49-F238E27FC236}">
                  <a16:creationId xmlns:a16="http://schemas.microsoft.com/office/drawing/2014/main" id="{49B572B1-5E56-4D73-AED0-9B13FEBA9163}"/>
                </a:ext>
              </a:extLst>
            </p:cNvPr>
            <p:cNvSpPr>
              <a:spLocks/>
            </p:cNvSpPr>
            <p:nvPr/>
          </p:nvSpPr>
          <p:spPr bwMode="auto">
            <a:xfrm flipH="1">
              <a:off x="1968" y="2112"/>
              <a:ext cx="192" cy="240"/>
            </a:xfrm>
            <a:custGeom>
              <a:avLst/>
              <a:gdLst>
                <a:gd name="T0" fmla="*/ 0 w 192"/>
                <a:gd name="T1" fmla="*/ 240 h 240"/>
                <a:gd name="T2" fmla="*/ 144 w 192"/>
                <a:gd name="T3" fmla="*/ 192 h 240"/>
                <a:gd name="T4" fmla="*/ 192 w 192"/>
                <a:gd name="T5" fmla="*/ 0 h 240"/>
                <a:gd name="T6" fmla="*/ 0 60000 65536"/>
                <a:gd name="T7" fmla="*/ 0 60000 65536"/>
                <a:gd name="T8" fmla="*/ 0 60000 65536"/>
                <a:gd name="T9" fmla="*/ 0 w 192"/>
                <a:gd name="T10" fmla="*/ 0 h 240"/>
                <a:gd name="T11" fmla="*/ 192 w 192"/>
                <a:gd name="T12" fmla="*/ 240 h 240"/>
              </a:gdLst>
              <a:ahLst/>
              <a:cxnLst>
                <a:cxn ang="T6">
                  <a:pos x="T0" y="T1"/>
                </a:cxn>
                <a:cxn ang="T7">
                  <a:pos x="T2" y="T3"/>
                </a:cxn>
                <a:cxn ang="T8">
                  <a:pos x="T4" y="T5"/>
                </a:cxn>
              </a:cxnLst>
              <a:rect l="T9" t="T10" r="T11" b="T12"/>
              <a:pathLst>
                <a:path w="192" h="240">
                  <a:moveTo>
                    <a:pt x="0" y="240"/>
                  </a:moveTo>
                  <a:cubicBezTo>
                    <a:pt x="56" y="236"/>
                    <a:pt x="112" y="232"/>
                    <a:pt x="144" y="192"/>
                  </a:cubicBezTo>
                  <a:cubicBezTo>
                    <a:pt x="176" y="152"/>
                    <a:pt x="184" y="32"/>
                    <a:pt x="192" y="0"/>
                  </a:cubicBezTo>
                </a:path>
              </a:pathLst>
            </a:custGeom>
            <a:noFill/>
            <a:ln w="12700" cmpd="sng">
              <a:solidFill>
                <a:schemeClr val="bg2"/>
              </a:solidFill>
              <a:round/>
              <a:headEnd/>
              <a:tailEnd/>
            </a:ln>
          </p:spPr>
          <p:txBody>
            <a:bodyPr wrap="none" anchor="ctr"/>
            <a:lstStyle/>
            <a:p>
              <a:endParaRPr lang="en-US"/>
            </a:p>
          </p:txBody>
        </p:sp>
        <p:sp>
          <p:nvSpPr>
            <p:cNvPr id="60" name="Freeform 138">
              <a:extLst>
                <a:ext uri="{FF2B5EF4-FFF2-40B4-BE49-F238E27FC236}">
                  <a16:creationId xmlns:a16="http://schemas.microsoft.com/office/drawing/2014/main" id="{E1F57485-72C0-431B-BF55-A482BD85F3C7}"/>
                </a:ext>
              </a:extLst>
            </p:cNvPr>
            <p:cNvSpPr>
              <a:spLocks/>
            </p:cNvSpPr>
            <p:nvPr/>
          </p:nvSpPr>
          <p:spPr bwMode="auto">
            <a:xfrm>
              <a:off x="1776" y="2112"/>
              <a:ext cx="192" cy="240"/>
            </a:xfrm>
            <a:custGeom>
              <a:avLst/>
              <a:gdLst>
                <a:gd name="T0" fmla="*/ 0 w 192"/>
                <a:gd name="T1" fmla="*/ 240 h 240"/>
                <a:gd name="T2" fmla="*/ 144 w 192"/>
                <a:gd name="T3" fmla="*/ 192 h 240"/>
                <a:gd name="T4" fmla="*/ 192 w 192"/>
                <a:gd name="T5" fmla="*/ 0 h 240"/>
                <a:gd name="T6" fmla="*/ 0 60000 65536"/>
                <a:gd name="T7" fmla="*/ 0 60000 65536"/>
                <a:gd name="T8" fmla="*/ 0 60000 65536"/>
                <a:gd name="T9" fmla="*/ 0 w 192"/>
                <a:gd name="T10" fmla="*/ 0 h 240"/>
                <a:gd name="T11" fmla="*/ 192 w 192"/>
                <a:gd name="T12" fmla="*/ 240 h 240"/>
              </a:gdLst>
              <a:ahLst/>
              <a:cxnLst>
                <a:cxn ang="T6">
                  <a:pos x="T0" y="T1"/>
                </a:cxn>
                <a:cxn ang="T7">
                  <a:pos x="T2" y="T3"/>
                </a:cxn>
                <a:cxn ang="T8">
                  <a:pos x="T4" y="T5"/>
                </a:cxn>
              </a:cxnLst>
              <a:rect l="T9" t="T10" r="T11" b="T12"/>
              <a:pathLst>
                <a:path w="192" h="240">
                  <a:moveTo>
                    <a:pt x="0" y="240"/>
                  </a:moveTo>
                  <a:cubicBezTo>
                    <a:pt x="56" y="236"/>
                    <a:pt x="112" y="232"/>
                    <a:pt x="144" y="192"/>
                  </a:cubicBezTo>
                  <a:cubicBezTo>
                    <a:pt x="176" y="152"/>
                    <a:pt x="184" y="32"/>
                    <a:pt x="192" y="0"/>
                  </a:cubicBezTo>
                </a:path>
              </a:pathLst>
            </a:custGeom>
            <a:noFill/>
            <a:ln w="12700" cmpd="sng">
              <a:solidFill>
                <a:schemeClr val="bg2"/>
              </a:solidFill>
              <a:round/>
              <a:headEnd/>
              <a:tailEnd/>
            </a:ln>
          </p:spPr>
          <p:txBody>
            <a:bodyPr wrap="none" anchor="ctr"/>
            <a:lstStyle/>
            <a:p>
              <a:endParaRPr lang="en-US"/>
            </a:p>
          </p:txBody>
        </p:sp>
      </p:grpSp>
      <p:grpSp>
        <p:nvGrpSpPr>
          <p:cNvPr id="61" name="Group 139">
            <a:extLst>
              <a:ext uri="{FF2B5EF4-FFF2-40B4-BE49-F238E27FC236}">
                <a16:creationId xmlns:a16="http://schemas.microsoft.com/office/drawing/2014/main" id="{0D6EC66D-EDC7-417E-9975-CB5028770DC2}"/>
              </a:ext>
            </a:extLst>
          </p:cNvPr>
          <p:cNvGrpSpPr>
            <a:grpSpLocks/>
          </p:cNvGrpSpPr>
          <p:nvPr/>
        </p:nvGrpSpPr>
        <p:grpSpPr bwMode="auto">
          <a:xfrm>
            <a:off x="5100638" y="5122069"/>
            <a:ext cx="457200" cy="285750"/>
            <a:chOff x="1776" y="2112"/>
            <a:chExt cx="384" cy="240"/>
          </a:xfrm>
        </p:grpSpPr>
        <p:sp>
          <p:nvSpPr>
            <p:cNvPr id="62" name="Freeform 140">
              <a:extLst>
                <a:ext uri="{FF2B5EF4-FFF2-40B4-BE49-F238E27FC236}">
                  <a16:creationId xmlns:a16="http://schemas.microsoft.com/office/drawing/2014/main" id="{12D49466-E39D-49A4-8BA2-D321D7602428}"/>
                </a:ext>
              </a:extLst>
            </p:cNvPr>
            <p:cNvSpPr>
              <a:spLocks/>
            </p:cNvSpPr>
            <p:nvPr/>
          </p:nvSpPr>
          <p:spPr bwMode="auto">
            <a:xfrm flipH="1">
              <a:off x="1968" y="2112"/>
              <a:ext cx="192" cy="240"/>
            </a:xfrm>
            <a:custGeom>
              <a:avLst/>
              <a:gdLst>
                <a:gd name="T0" fmla="*/ 0 w 192"/>
                <a:gd name="T1" fmla="*/ 240 h 240"/>
                <a:gd name="T2" fmla="*/ 144 w 192"/>
                <a:gd name="T3" fmla="*/ 192 h 240"/>
                <a:gd name="T4" fmla="*/ 192 w 192"/>
                <a:gd name="T5" fmla="*/ 0 h 240"/>
                <a:gd name="T6" fmla="*/ 0 60000 65536"/>
                <a:gd name="T7" fmla="*/ 0 60000 65536"/>
                <a:gd name="T8" fmla="*/ 0 60000 65536"/>
                <a:gd name="T9" fmla="*/ 0 w 192"/>
                <a:gd name="T10" fmla="*/ 0 h 240"/>
                <a:gd name="T11" fmla="*/ 192 w 192"/>
                <a:gd name="T12" fmla="*/ 240 h 240"/>
              </a:gdLst>
              <a:ahLst/>
              <a:cxnLst>
                <a:cxn ang="T6">
                  <a:pos x="T0" y="T1"/>
                </a:cxn>
                <a:cxn ang="T7">
                  <a:pos x="T2" y="T3"/>
                </a:cxn>
                <a:cxn ang="T8">
                  <a:pos x="T4" y="T5"/>
                </a:cxn>
              </a:cxnLst>
              <a:rect l="T9" t="T10" r="T11" b="T12"/>
              <a:pathLst>
                <a:path w="192" h="240">
                  <a:moveTo>
                    <a:pt x="0" y="240"/>
                  </a:moveTo>
                  <a:cubicBezTo>
                    <a:pt x="56" y="236"/>
                    <a:pt x="112" y="232"/>
                    <a:pt x="144" y="192"/>
                  </a:cubicBezTo>
                  <a:cubicBezTo>
                    <a:pt x="176" y="152"/>
                    <a:pt x="184" y="32"/>
                    <a:pt x="192" y="0"/>
                  </a:cubicBezTo>
                </a:path>
              </a:pathLst>
            </a:custGeom>
            <a:noFill/>
            <a:ln w="12700" cmpd="sng">
              <a:solidFill>
                <a:schemeClr val="bg2"/>
              </a:solidFill>
              <a:round/>
              <a:headEnd/>
              <a:tailEnd/>
            </a:ln>
          </p:spPr>
          <p:txBody>
            <a:bodyPr wrap="none" anchor="ctr"/>
            <a:lstStyle/>
            <a:p>
              <a:endParaRPr lang="en-US"/>
            </a:p>
          </p:txBody>
        </p:sp>
        <p:sp>
          <p:nvSpPr>
            <p:cNvPr id="63" name="Freeform 141">
              <a:extLst>
                <a:ext uri="{FF2B5EF4-FFF2-40B4-BE49-F238E27FC236}">
                  <a16:creationId xmlns:a16="http://schemas.microsoft.com/office/drawing/2014/main" id="{0EDC72CB-B78B-4B5F-A813-5781514C3B37}"/>
                </a:ext>
              </a:extLst>
            </p:cNvPr>
            <p:cNvSpPr>
              <a:spLocks/>
            </p:cNvSpPr>
            <p:nvPr/>
          </p:nvSpPr>
          <p:spPr bwMode="auto">
            <a:xfrm>
              <a:off x="1776" y="2112"/>
              <a:ext cx="192" cy="240"/>
            </a:xfrm>
            <a:custGeom>
              <a:avLst/>
              <a:gdLst>
                <a:gd name="T0" fmla="*/ 0 w 192"/>
                <a:gd name="T1" fmla="*/ 240 h 240"/>
                <a:gd name="T2" fmla="*/ 144 w 192"/>
                <a:gd name="T3" fmla="*/ 192 h 240"/>
                <a:gd name="T4" fmla="*/ 192 w 192"/>
                <a:gd name="T5" fmla="*/ 0 h 240"/>
                <a:gd name="T6" fmla="*/ 0 60000 65536"/>
                <a:gd name="T7" fmla="*/ 0 60000 65536"/>
                <a:gd name="T8" fmla="*/ 0 60000 65536"/>
                <a:gd name="T9" fmla="*/ 0 w 192"/>
                <a:gd name="T10" fmla="*/ 0 h 240"/>
                <a:gd name="T11" fmla="*/ 192 w 192"/>
                <a:gd name="T12" fmla="*/ 240 h 240"/>
              </a:gdLst>
              <a:ahLst/>
              <a:cxnLst>
                <a:cxn ang="T6">
                  <a:pos x="T0" y="T1"/>
                </a:cxn>
                <a:cxn ang="T7">
                  <a:pos x="T2" y="T3"/>
                </a:cxn>
                <a:cxn ang="T8">
                  <a:pos x="T4" y="T5"/>
                </a:cxn>
              </a:cxnLst>
              <a:rect l="T9" t="T10" r="T11" b="T12"/>
              <a:pathLst>
                <a:path w="192" h="240">
                  <a:moveTo>
                    <a:pt x="0" y="240"/>
                  </a:moveTo>
                  <a:cubicBezTo>
                    <a:pt x="56" y="236"/>
                    <a:pt x="112" y="232"/>
                    <a:pt x="144" y="192"/>
                  </a:cubicBezTo>
                  <a:cubicBezTo>
                    <a:pt x="176" y="152"/>
                    <a:pt x="184" y="32"/>
                    <a:pt x="192" y="0"/>
                  </a:cubicBezTo>
                </a:path>
              </a:pathLst>
            </a:custGeom>
            <a:noFill/>
            <a:ln w="12700" cmpd="sng">
              <a:solidFill>
                <a:schemeClr val="bg2"/>
              </a:solidFill>
              <a:round/>
              <a:headEnd/>
              <a:tailEnd/>
            </a:ln>
          </p:spPr>
          <p:txBody>
            <a:bodyPr wrap="none" anchor="ctr"/>
            <a:lstStyle/>
            <a:p>
              <a:endParaRPr lang="en-US"/>
            </a:p>
          </p:txBody>
        </p:sp>
      </p:grpSp>
      <p:grpSp>
        <p:nvGrpSpPr>
          <p:cNvPr id="64" name="Group 142">
            <a:extLst>
              <a:ext uri="{FF2B5EF4-FFF2-40B4-BE49-F238E27FC236}">
                <a16:creationId xmlns:a16="http://schemas.microsoft.com/office/drawing/2014/main" id="{A322C4CB-3DF9-4D5A-AED8-B07F6580460C}"/>
              </a:ext>
            </a:extLst>
          </p:cNvPr>
          <p:cNvGrpSpPr>
            <a:grpSpLocks/>
          </p:cNvGrpSpPr>
          <p:nvPr/>
        </p:nvGrpSpPr>
        <p:grpSpPr bwMode="auto">
          <a:xfrm>
            <a:off x="4071938" y="5122069"/>
            <a:ext cx="457200" cy="285750"/>
            <a:chOff x="1776" y="2112"/>
            <a:chExt cx="384" cy="240"/>
          </a:xfrm>
        </p:grpSpPr>
        <p:sp>
          <p:nvSpPr>
            <p:cNvPr id="65" name="Freeform 143">
              <a:extLst>
                <a:ext uri="{FF2B5EF4-FFF2-40B4-BE49-F238E27FC236}">
                  <a16:creationId xmlns:a16="http://schemas.microsoft.com/office/drawing/2014/main" id="{45CEFC49-9BD1-49FF-9D57-03D66678CAB0}"/>
                </a:ext>
              </a:extLst>
            </p:cNvPr>
            <p:cNvSpPr>
              <a:spLocks/>
            </p:cNvSpPr>
            <p:nvPr/>
          </p:nvSpPr>
          <p:spPr bwMode="auto">
            <a:xfrm flipH="1">
              <a:off x="1968" y="2112"/>
              <a:ext cx="192" cy="240"/>
            </a:xfrm>
            <a:custGeom>
              <a:avLst/>
              <a:gdLst>
                <a:gd name="T0" fmla="*/ 0 w 192"/>
                <a:gd name="T1" fmla="*/ 240 h 240"/>
                <a:gd name="T2" fmla="*/ 144 w 192"/>
                <a:gd name="T3" fmla="*/ 192 h 240"/>
                <a:gd name="T4" fmla="*/ 192 w 192"/>
                <a:gd name="T5" fmla="*/ 0 h 240"/>
                <a:gd name="T6" fmla="*/ 0 60000 65536"/>
                <a:gd name="T7" fmla="*/ 0 60000 65536"/>
                <a:gd name="T8" fmla="*/ 0 60000 65536"/>
                <a:gd name="T9" fmla="*/ 0 w 192"/>
                <a:gd name="T10" fmla="*/ 0 h 240"/>
                <a:gd name="T11" fmla="*/ 192 w 192"/>
                <a:gd name="T12" fmla="*/ 240 h 240"/>
              </a:gdLst>
              <a:ahLst/>
              <a:cxnLst>
                <a:cxn ang="T6">
                  <a:pos x="T0" y="T1"/>
                </a:cxn>
                <a:cxn ang="T7">
                  <a:pos x="T2" y="T3"/>
                </a:cxn>
                <a:cxn ang="T8">
                  <a:pos x="T4" y="T5"/>
                </a:cxn>
              </a:cxnLst>
              <a:rect l="T9" t="T10" r="T11" b="T12"/>
              <a:pathLst>
                <a:path w="192" h="240">
                  <a:moveTo>
                    <a:pt x="0" y="240"/>
                  </a:moveTo>
                  <a:cubicBezTo>
                    <a:pt x="56" y="236"/>
                    <a:pt x="112" y="232"/>
                    <a:pt x="144" y="192"/>
                  </a:cubicBezTo>
                  <a:cubicBezTo>
                    <a:pt x="176" y="152"/>
                    <a:pt x="184" y="32"/>
                    <a:pt x="192" y="0"/>
                  </a:cubicBezTo>
                </a:path>
              </a:pathLst>
            </a:custGeom>
            <a:noFill/>
            <a:ln w="12700" cmpd="sng">
              <a:solidFill>
                <a:schemeClr val="bg2"/>
              </a:solidFill>
              <a:round/>
              <a:headEnd/>
              <a:tailEnd/>
            </a:ln>
          </p:spPr>
          <p:txBody>
            <a:bodyPr wrap="none" anchor="ctr"/>
            <a:lstStyle/>
            <a:p>
              <a:endParaRPr lang="en-US"/>
            </a:p>
          </p:txBody>
        </p:sp>
        <p:sp>
          <p:nvSpPr>
            <p:cNvPr id="66" name="Freeform 144">
              <a:extLst>
                <a:ext uri="{FF2B5EF4-FFF2-40B4-BE49-F238E27FC236}">
                  <a16:creationId xmlns:a16="http://schemas.microsoft.com/office/drawing/2014/main" id="{00323AFE-1D27-474A-B1B7-369EBC4EEB5A}"/>
                </a:ext>
              </a:extLst>
            </p:cNvPr>
            <p:cNvSpPr>
              <a:spLocks/>
            </p:cNvSpPr>
            <p:nvPr/>
          </p:nvSpPr>
          <p:spPr bwMode="auto">
            <a:xfrm>
              <a:off x="1776" y="2112"/>
              <a:ext cx="192" cy="240"/>
            </a:xfrm>
            <a:custGeom>
              <a:avLst/>
              <a:gdLst>
                <a:gd name="T0" fmla="*/ 0 w 192"/>
                <a:gd name="T1" fmla="*/ 240 h 240"/>
                <a:gd name="T2" fmla="*/ 144 w 192"/>
                <a:gd name="T3" fmla="*/ 192 h 240"/>
                <a:gd name="T4" fmla="*/ 192 w 192"/>
                <a:gd name="T5" fmla="*/ 0 h 240"/>
                <a:gd name="T6" fmla="*/ 0 60000 65536"/>
                <a:gd name="T7" fmla="*/ 0 60000 65536"/>
                <a:gd name="T8" fmla="*/ 0 60000 65536"/>
                <a:gd name="T9" fmla="*/ 0 w 192"/>
                <a:gd name="T10" fmla="*/ 0 h 240"/>
                <a:gd name="T11" fmla="*/ 192 w 192"/>
                <a:gd name="T12" fmla="*/ 240 h 240"/>
              </a:gdLst>
              <a:ahLst/>
              <a:cxnLst>
                <a:cxn ang="T6">
                  <a:pos x="T0" y="T1"/>
                </a:cxn>
                <a:cxn ang="T7">
                  <a:pos x="T2" y="T3"/>
                </a:cxn>
                <a:cxn ang="T8">
                  <a:pos x="T4" y="T5"/>
                </a:cxn>
              </a:cxnLst>
              <a:rect l="T9" t="T10" r="T11" b="T12"/>
              <a:pathLst>
                <a:path w="192" h="240">
                  <a:moveTo>
                    <a:pt x="0" y="240"/>
                  </a:moveTo>
                  <a:cubicBezTo>
                    <a:pt x="56" y="236"/>
                    <a:pt x="112" y="232"/>
                    <a:pt x="144" y="192"/>
                  </a:cubicBezTo>
                  <a:cubicBezTo>
                    <a:pt x="176" y="152"/>
                    <a:pt x="184" y="32"/>
                    <a:pt x="192" y="0"/>
                  </a:cubicBezTo>
                </a:path>
              </a:pathLst>
            </a:custGeom>
            <a:noFill/>
            <a:ln w="12700" cmpd="sng">
              <a:solidFill>
                <a:schemeClr val="bg2"/>
              </a:solidFill>
              <a:round/>
              <a:headEnd/>
              <a:tailEnd/>
            </a:ln>
          </p:spPr>
          <p:txBody>
            <a:bodyPr wrap="none" anchor="ctr"/>
            <a:lstStyle/>
            <a:p>
              <a:endParaRPr lang="en-US"/>
            </a:p>
          </p:txBody>
        </p:sp>
      </p:grpSp>
      <p:grpSp>
        <p:nvGrpSpPr>
          <p:cNvPr id="67" name="Group 145">
            <a:extLst>
              <a:ext uri="{FF2B5EF4-FFF2-40B4-BE49-F238E27FC236}">
                <a16:creationId xmlns:a16="http://schemas.microsoft.com/office/drawing/2014/main" id="{FB1F234A-13AE-4F42-9570-2A1F09B36031}"/>
              </a:ext>
            </a:extLst>
          </p:cNvPr>
          <p:cNvGrpSpPr>
            <a:grpSpLocks/>
          </p:cNvGrpSpPr>
          <p:nvPr/>
        </p:nvGrpSpPr>
        <p:grpSpPr bwMode="auto">
          <a:xfrm>
            <a:off x="3900488" y="5122069"/>
            <a:ext cx="457200" cy="285750"/>
            <a:chOff x="1776" y="2112"/>
            <a:chExt cx="384" cy="240"/>
          </a:xfrm>
        </p:grpSpPr>
        <p:sp>
          <p:nvSpPr>
            <p:cNvPr id="68" name="Freeform 146">
              <a:extLst>
                <a:ext uri="{FF2B5EF4-FFF2-40B4-BE49-F238E27FC236}">
                  <a16:creationId xmlns:a16="http://schemas.microsoft.com/office/drawing/2014/main" id="{101C113F-17A3-4CD0-95E4-2E7BC50C7047}"/>
                </a:ext>
              </a:extLst>
            </p:cNvPr>
            <p:cNvSpPr>
              <a:spLocks/>
            </p:cNvSpPr>
            <p:nvPr/>
          </p:nvSpPr>
          <p:spPr bwMode="auto">
            <a:xfrm flipH="1">
              <a:off x="1968" y="2112"/>
              <a:ext cx="192" cy="240"/>
            </a:xfrm>
            <a:custGeom>
              <a:avLst/>
              <a:gdLst>
                <a:gd name="T0" fmla="*/ 0 w 192"/>
                <a:gd name="T1" fmla="*/ 240 h 240"/>
                <a:gd name="T2" fmla="*/ 144 w 192"/>
                <a:gd name="T3" fmla="*/ 192 h 240"/>
                <a:gd name="T4" fmla="*/ 192 w 192"/>
                <a:gd name="T5" fmla="*/ 0 h 240"/>
                <a:gd name="T6" fmla="*/ 0 60000 65536"/>
                <a:gd name="T7" fmla="*/ 0 60000 65536"/>
                <a:gd name="T8" fmla="*/ 0 60000 65536"/>
                <a:gd name="T9" fmla="*/ 0 w 192"/>
                <a:gd name="T10" fmla="*/ 0 h 240"/>
                <a:gd name="T11" fmla="*/ 192 w 192"/>
                <a:gd name="T12" fmla="*/ 240 h 240"/>
              </a:gdLst>
              <a:ahLst/>
              <a:cxnLst>
                <a:cxn ang="T6">
                  <a:pos x="T0" y="T1"/>
                </a:cxn>
                <a:cxn ang="T7">
                  <a:pos x="T2" y="T3"/>
                </a:cxn>
                <a:cxn ang="T8">
                  <a:pos x="T4" y="T5"/>
                </a:cxn>
              </a:cxnLst>
              <a:rect l="T9" t="T10" r="T11" b="T12"/>
              <a:pathLst>
                <a:path w="192" h="240">
                  <a:moveTo>
                    <a:pt x="0" y="240"/>
                  </a:moveTo>
                  <a:cubicBezTo>
                    <a:pt x="56" y="236"/>
                    <a:pt x="112" y="232"/>
                    <a:pt x="144" y="192"/>
                  </a:cubicBezTo>
                  <a:cubicBezTo>
                    <a:pt x="176" y="152"/>
                    <a:pt x="184" y="32"/>
                    <a:pt x="192" y="0"/>
                  </a:cubicBezTo>
                </a:path>
              </a:pathLst>
            </a:custGeom>
            <a:noFill/>
            <a:ln w="12700" cmpd="sng">
              <a:solidFill>
                <a:schemeClr val="bg2"/>
              </a:solidFill>
              <a:round/>
              <a:headEnd/>
              <a:tailEnd/>
            </a:ln>
          </p:spPr>
          <p:txBody>
            <a:bodyPr wrap="none" anchor="ctr"/>
            <a:lstStyle/>
            <a:p>
              <a:endParaRPr lang="en-US"/>
            </a:p>
          </p:txBody>
        </p:sp>
        <p:sp>
          <p:nvSpPr>
            <p:cNvPr id="69" name="Freeform 147">
              <a:extLst>
                <a:ext uri="{FF2B5EF4-FFF2-40B4-BE49-F238E27FC236}">
                  <a16:creationId xmlns:a16="http://schemas.microsoft.com/office/drawing/2014/main" id="{D1537E15-E6F6-493B-B16E-D6C885E3DC56}"/>
                </a:ext>
              </a:extLst>
            </p:cNvPr>
            <p:cNvSpPr>
              <a:spLocks/>
            </p:cNvSpPr>
            <p:nvPr/>
          </p:nvSpPr>
          <p:spPr bwMode="auto">
            <a:xfrm>
              <a:off x="1776" y="2112"/>
              <a:ext cx="192" cy="240"/>
            </a:xfrm>
            <a:custGeom>
              <a:avLst/>
              <a:gdLst>
                <a:gd name="T0" fmla="*/ 0 w 192"/>
                <a:gd name="T1" fmla="*/ 240 h 240"/>
                <a:gd name="T2" fmla="*/ 144 w 192"/>
                <a:gd name="T3" fmla="*/ 192 h 240"/>
                <a:gd name="T4" fmla="*/ 192 w 192"/>
                <a:gd name="T5" fmla="*/ 0 h 240"/>
                <a:gd name="T6" fmla="*/ 0 60000 65536"/>
                <a:gd name="T7" fmla="*/ 0 60000 65536"/>
                <a:gd name="T8" fmla="*/ 0 60000 65536"/>
                <a:gd name="T9" fmla="*/ 0 w 192"/>
                <a:gd name="T10" fmla="*/ 0 h 240"/>
                <a:gd name="T11" fmla="*/ 192 w 192"/>
                <a:gd name="T12" fmla="*/ 240 h 240"/>
              </a:gdLst>
              <a:ahLst/>
              <a:cxnLst>
                <a:cxn ang="T6">
                  <a:pos x="T0" y="T1"/>
                </a:cxn>
                <a:cxn ang="T7">
                  <a:pos x="T2" y="T3"/>
                </a:cxn>
                <a:cxn ang="T8">
                  <a:pos x="T4" y="T5"/>
                </a:cxn>
              </a:cxnLst>
              <a:rect l="T9" t="T10" r="T11" b="T12"/>
              <a:pathLst>
                <a:path w="192" h="240">
                  <a:moveTo>
                    <a:pt x="0" y="240"/>
                  </a:moveTo>
                  <a:cubicBezTo>
                    <a:pt x="56" y="236"/>
                    <a:pt x="112" y="232"/>
                    <a:pt x="144" y="192"/>
                  </a:cubicBezTo>
                  <a:cubicBezTo>
                    <a:pt x="176" y="152"/>
                    <a:pt x="184" y="32"/>
                    <a:pt x="192" y="0"/>
                  </a:cubicBezTo>
                </a:path>
              </a:pathLst>
            </a:custGeom>
            <a:noFill/>
            <a:ln w="12700" cmpd="sng">
              <a:solidFill>
                <a:schemeClr val="bg2"/>
              </a:solidFill>
              <a:round/>
              <a:headEnd/>
              <a:tailEnd/>
            </a:ln>
          </p:spPr>
          <p:txBody>
            <a:bodyPr wrap="none" anchor="ctr"/>
            <a:lstStyle/>
            <a:p>
              <a:endParaRPr lang="en-US"/>
            </a:p>
          </p:txBody>
        </p:sp>
      </p:grpSp>
      <p:grpSp>
        <p:nvGrpSpPr>
          <p:cNvPr id="70" name="Group 148">
            <a:extLst>
              <a:ext uri="{FF2B5EF4-FFF2-40B4-BE49-F238E27FC236}">
                <a16:creationId xmlns:a16="http://schemas.microsoft.com/office/drawing/2014/main" id="{8735E61B-AFD9-4B49-BACE-48B7FFCB5598}"/>
              </a:ext>
            </a:extLst>
          </p:cNvPr>
          <p:cNvGrpSpPr>
            <a:grpSpLocks/>
          </p:cNvGrpSpPr>
          <p:nvPr/>
        </p:nvGrpSpPr>
        <p:grpSpPr bwMode="auto">
          <a:xfrm>
            <a:off x="3729038" y="5122069"/>
            <a:ext cx="457200" cy="285750"/>
            <a:chOff x="1776" y="2112"/>
            <a:chExt cx="384" cy="240"/>
          </a:xfrm>
        </p:grpSpPr>
        <p:sp>
          <p:nvSpPr>
            <p:cNvPr id="71" name="Freeform 149">
              <a:extLst>
                <a:ext uri="{FF2B5EF4-FFF2-40B4-BE49-F238E27FC236}">
                  <a16:creationId xmlns:a16="http://schemas.microsoft.com/office/drawing/2014/main" id="{32679906-AF2A-4AB5-BE67-FF5A0BEBCE41}"/>
                </a:ext>
              </a:extLst>
            </p:cNvPr>
            <p:cNvSpPr>
              <a:spLocks/>
            </p:cNvSpPr>
            <p:nvPr/>
          </p:nvSpPr>
          <p:spPr bwMode="auto">
            <a:xfrm flipH="1">
              <a:off x="1968" y="2112"/>
              <a:ext cx="192" cy="240"/>
            </a:xfrm>
            <a:custGeom>
              <a:avLst/>
              <a:gdLst>
                <a:gd name="T0" fmla="*/ 0 w 192"/>
                <a:gd name="T1" fmla="*/ 240 h 240"/>
                <a:gd name="T2" fmla="*/ 144 w 192"/>
                <a:gd name="T3" fmla="*/ 192 h 240"/>
                <a:gd name="T4" fmla="*/ 192 w 192"/>
                <a:gd name="T5" fmla="*/ 0 h 240"/>
                <a:gd name="T6" fmla="*/ 0 60000 65536"/>
                <a:gd name="T7" fmla="*/ 0 60000 65536"/>
                <a:gd name="T8" fmla="*/ 0 60000 65536"/>
                <a:gd name="T9" fmla="*/ 0 w 192"/>
                <a:gd name="T10" fmla="*/ 0 h 240"/>
                <a:gd name="T11" fmla="*/ 192 w 192"/>
                <a:gd name="T12" fmla="*/ 240 h 240"/>
              </a:gdLst>
              <a:ahLst/>
              <a:cxnLst>
                <a:cxn ang="T6">
                  <a:pos x="T0" y="T1"/>
                </a:cxn>
                <a:cxn ang="T7">
                  <a:pos x="T2" y="T3"/>
                </a:cxn>
                <a:cxn ang="T8">
                  <a:pos x="T4" y="T5"/>
                </a:cxn>
              </a:cxnLst>
              <a:rect l="T9" t="T10" r="T11" b="T12"/>
              <a:pathLst>
                <a:path w="192" h="240">
                  <a:moveTo>
                    <a:pt x="0" y="240"/>
                  </a:moveTo>
                  <a:cubicBezTo>
                    <a:pt x="56" y="236"/>
                    <a:pt x="112" y="232"/>
                    <a:pt x="144" y="192"/>
                  </a:cubicBezTo>
                  <a:cubicBezTo>
                    <a:pt x="176" y="152"/>
                    <a:pt x="184" y="32"/>
                    <a:pt x="192" y="0"/>
                  </a:cubicBezTo>
                </a:path>
              </a:pathLst>
            </a:custGeom>
            <a:noFill/>
            <a:ln w="12700" cmpd="sng">
              <a:solidFill>
                <a:schemeClr val="bg2"/>
              </a:solidFill>
              <a:round/>
              <a:headEnd/>
              <a:tailEnd/>
            </a:ln>
          </p:spPr>
          <p:txBody>
            <a:bodyPr wrap="none" anchor="ctr"/>
            <a:lstStyle/>
            <a:p>
              <a:endParaRPr lang="en-US"/>
            </a:p>
          </p:txBody>
        </p:sp>
        <p:sp>
          <p:nvSpPr>
            <p:cNvPr id="72" name="Freeform 150">
              <a:extLst>
                <a:ext uri="{FF2B5EF4-FFF2-40B4-BE49-F238E27FC236}">
                  <a16:creationId xmlns:a16="http://schemas.microsoft.com/office/drawing/2014/main" id="{1C6BEA65-0EA9-49D7-8C19-4E0FE00016FB}"/>
                </a:ext>
              </a:extLst>
            </p:cNvPr>
            <p:cNvSpPr>
              <a:spLocks/>
            </p:cNvSpPr>
            <p:nvPr/>
          </p:nvSpPr>
          <p:spPr bwMode="auto">
            <a:xfrm>
              <a:off x="1776" y="2112"/>
              <a:ext cx="192" cy="240"/>
            </a:xfrm>
            <a:custGeom>
              <a:avLst/>
              <a:gdLst>
                <a:gd name="T0" fmla="*/ 0 w 192"/>
                <a:gd name="T1" fmla="*/ 240 h 240"/>
                <a:gd name="T2" fmla="*/ 144 w 192"/>
                <a:gd name="T3" fmla="*/ 192 h 240"/>
                <a:gd name="T4" fmla="*/ 192 w 192"/>
                <a:gd name="T5" fmla="*/ 0 h 240"/>
                <a:gd name="T6" fmla="*/ 0 60000 65536"/>
                <a:gd name="T7" fmla="*/ 0 60000 65536"/>
                <a:gd name="T8" fmla="*/ 0 60000 65536"/>
                <a:gd name="T9" fmla="*/ 0 w 192"/>
                <a:gd name="T10" fmla="*/ 0 h 240"/>
                <a:gd name="T11" fmla="*/ 192 w 192"/>
                <a:gd name="T12" fmla="*/ 240 h 240"/>
              </a:gdLst>
              <a:ahLst/>
              <a:cxnLst>
                <a:cxn ang="T6">
                  <a:pos x="T0" y="T1"/>
                </a:cxn>
                <a:cxn ang="T7">
                  <a:pos x="T2" y="T3"/>
                </a:cxn>
                <a:cxn ang="T8">
                  <a:pos x="T4" y="T5"/>
                </a:cxn>
              </a:cxnLst>
              <a:rect l="T9" t="T10" r="T11" b="T12"/>
              <a:pathLst>
                <a:path w="192" h="240">
                  <a:moveTo>
                    <a:pt x="0" y="240"/>
                  </a:moveTo>
                  <a:cubicBezTo>
                    <a:pt x="56" y="236"/>
                    <a:pt x="112" y="232"/>
                    <a:pt x="144" y="192"/>
                  </a:cubicBezTo>
                  <a:cubicBezTo>
                    <a:pt x="176" y="152"/>
                    <a:pt x="184" y="32"/>
                    <a:pt x="192" y="0"/>
                  </a:cubicBezTo>
                </a:path>
              </a:pathLst>
            </a:custGeom>
            <a:noFill/>
            <a:ln w="12700" cmpd="sng">
              <a:solidFill>
                <a:schemeClr val="bg2"/>
              </a:solidFill>
              <a:round/>
              <a:headEnd/>
              <a:tailEnd/>
            </a:ln>
          </p:spPr>
          <p:txBody>
            <a:bodyPr wrap="none" anchor="ctr"/>
            <a:lstStyle/>
            <a:p>
              <a:endParaRPr lang="en-US"/>
            </a:p>
          </p:txBody>
        </p:sp>
      </p:grpSp>
      <p:grpSp>
        <p:nvGrpSpPr>
          <p:cNvPr id="73" name="Group 151">
            <a:extLst>
              <a:ext uri="{FF2B5EF4-FFF2-40B4-BE49-F238E27FC236}">
                <a16:creationId xmlns:a16="http://schemas.microsoft.com/office/drawing/2014/main" id="{54DA7F0E-4126-4BEB-ACEB-883616355DC0}"/>
              </a:ext>
            </a:extLst>
          </p:cNvPr>
          <p:cNvGrpSpPr>
            <a:grpSpLocks/>
          </p:cNvGrpSpPr>
          <p:nvPr/>
        </p:nvGrpSpPr>
        <p:grpSpPr bwMode="auto">
          <a:xfrm>
            <a:off x="3557588" y="5122069"/>
            <a:ext cx="457200" cy="285750"/>
            <a:chOff x="1776" y="2112"/>
            <a:chExt cx="384" cy="240"/>
          </a:xfrm>
        </p:grpSpPr>
        <p:sp>
          <p:nvSpPr>
            <p:cNvPr id="74" name="Freeform 152">
              <a:extLst>
                <a:ext uri="{FF2B5EF4-FFF2-40B4-BE49-F238E27FC236}">
                  <a16:creationId xmlns:a16="http://schemas.microsoft.com/office/drawing/2014/main" id="{ADFD970F-6CB0-4E75-AA20-EFDA3B25A8C8}"/>
                </a:ext>
              </a:extLst>
            </p:cNvPr>
            <p:cNvSpPr>
              <a:spLocks/>
            </p:cNvSpPr>
            <p:nvPr/>
          </p:nvSpPr>
          <p:spPr bwMode="auto">
            <a:xfrm flipH="1">
              <a:off x="1968" y="2112"/>
              <a:ext cx="192" cy="240"/>
            </a:xfrm>
            <a:custGeom>
              <a:avLst/>
              <a:gdLst>
                <a:gd name="T0" fmla="*/ 0 w 192"/>
                <a:gd name="T1" fmla="*/ 240 h 240"/>
                <a:gd name="T2" fmla="*/ 144 w 192"/>
                <a:gd name="T3" fmla="*/ 192 h 240"/>
                <a:gd name="T4" fmla="*/ 192 w 192"/>
                <a:gd name="T5" fmla="*/ 0 h 240"/>
                <a:gd name="T6" fmla="*/ 0 60000 65536"/>
                <a:gd name="T7" fmla="*/ 0 60000 65536"/>
                <a:gd name="T8" fmla="*/ 0 60000 65536"/>
                <a:gd name="T9" fmla="*/ 0 w 192"/>
                <a:gd name="T10" fmla="*/ 0 h 240"/>
                <a:gd name="T11" fmla="*/ 192 w 192"/>
                <a:gd name="T12" fmla="*/ 240 h 240"/>
              </a:gdLst>
              <a:ahLst/>
              <a:cxnLst>
                <a:cxn ang="T6">
                  <a:pos x="T0" y="T1"/>
                </a:cxn>
                <a:cxn ang="T7">
                  <a:pos x="T2" y="T3"/>
                </a:cxn>
                <a:cxn ang="T8">
                  <a:pos x="T4" y="T5"/>
                </a:cxn>
              </a:cxnLst>
              <a:rect l="T9" t="T10" r="T11" b="T12"/>
              <a:pathLst>
                <a:path w="192" h="240">
                  <a:moveTo>
                    <a:pt x="0" y="240"/>
                  </a:moveTo>
                  <a:cubicBezTo>
                    <a:pt x="56" y="236"/>
                    <a:pt x="112" y="232"/>
                    <a:pt x="144" y="192"/>
                  </a:cubicBezTo>
                  <a:cubicBezTo>
                    <a:pt x="176" y="152"/>
                    <a:pt x="184" y="32"/>
                    <a:pt x="192" y="0"/>
                  </a:cubicBezTo>
                </a:path>
              </a:pathLst>
            </a:custGeom>
            <a:noFill/>
            <a:ln w="12700" cmpd="sng">
              <a:solidFill>
                <a:schemeClr val="bg2"/>
              </a:solidFill>
              <a:round/>
              <a:headEnd/>
              <a:tailEnd/>
            </a:ln>
          </p:spPr>
          <p:txBody>
            <a:bodyPr wrap="none" anchor="ctr"/>
            <a:lstStyle/>
            <a:p>
              <a:endParaRPr lang="en-US"/>
            </a:p>
          </p:txBody>
        </p:sp>
        <p:sp>
          <p:nvSpPr>
            <p:cNvPr id="75" name="Freeform 153">
              <a:extLst>
                <a:ext uri="{FF2B5EF4-FFF2-40B4-BE49-F238E27FC236}">
                  <a16:creationId xmlns:a16="http://schemas.microsoft.com/office/drawing/2014/main" id="{8667DA03-F0B4-49E2-8055-0E7A76166007}"/>
                </a:ext>
              </a:extLst>
            </p:cNvPr>
            <p:cNvSpPr>
              <a:spLocks/>
            </p:cNvSpPr>
            <p:nvPr/>
          </p:nvSpPr>
          <p:spPr bwMode="auto">
            <a:xfrm>
              <a:off x="1776" y="2112"/>
              <a:ext cx="192" cy="240"/>
            </a:xfrm>
            <a:custGeom>
              <a:avLst/>
              <a:gdLst>
                <a:gd name="T0" fmla="*/ 0 w 192"/>
                <a:gd name="T1" fmla="*/ 240 h 240"/>
                <a:gd name="T2" fmla="*/ 144 w 192"/>
                <a:gd name="T3" fmla="*/ 192 h 240"/>
                <a:gd name="T4" fmla="*/ 192 w 192"/>
                <a:gd name="T5" fmla="*/ 0 h 240"/>
                <a:gd name="T6" fmla="*/ 0 60000 65536"/>
                <a:gd name="T7" fmla="*/ 0 60000 65536"/>
                <a:gd name="T8" fmla="*/ 0 60000 65536"/>
                <a:gd name="T9" fmla="*/ 0 w 192"/>
                <a:gd name="T10" fmla="*/ 0 h 240"/>
                <a:gd name="T11" fmla="*/ 192 w 192"/>
                <a:gd name="T12" fmla="*/ 240 h 240"/>
              </a:gdLst>
              <a:ahLst/>
              <a:cxnLst>
                <a:cxn ang="T6">
                  <a:pos x="T0" y="T1"/>
                </a:cxn>
                <a:cxn ang="T7">
                  <a:pos x="T2" y="T3"/>
                </a:cxn>
                <a:cxn ang="T8">
                  <a:pos x="T4" y="T5"/>
                </a:cxn>
              </a:cxnLst>
              <a:rect l="T9" t="T10" r="T11" b="T12"/>
              <a:pathLst>
                <a:path w="192" h="240">
                  <a:moveTo>
                    <a:pt x="0" y="240"/>
                  </a:moveTo>
                  <a:cubicBezTo>
                    <a:pt x="56" y="236"/>
                    <a:pt x="112" y="232"/>
                    <a:pt x="144" y="192"/>
                  </a:cubicBezTo>
                  <a:cubicBezTo>
                    <a:pt x="176" y="152"/>
                    <a:pt x="184" y="32"/>
                    <a:pt x="192" y="0"/>
                  </a:cubicBezTo>
                </a:path>
              </a:pathLst>
            </a:custGeom>
            <a:noFill/>
            <a:ln w="12700" cmpd="sng">
              <a:solidFill>
                <a:schemeClr val="bg2"/>
              </a:solidFill>
              <a:round/>
              <a:headEnd/>
              <a:tailEnd/>
            </a:ln>
          </p:spPr>
          <p:txBody>
            <a:bodyPr wrap="none" anchor="ctr"/>
            <a:lstStyle/>
            <a:p>
              <a:endParaRPr lang="en-US"/>
            </a:p>
          </p:txBody>
        </p:sp>
      </p:grpSp>
      <p:grpSp>
        <p:nvGrpSpPr>
          <p:cNvPr id="76" name="Group 154">
            <a:extLst>
              <a:ext uri="{FF2B5EF4-FFF2-40B4-BE49-F238E27FC236}">
                <a16:creationId xmlns:a16="http://schemas.microsoft.com/office/drawing/2014/main" id="{2354C830-0888-4637-BF57-F332039F89F1}"/>
              </a:ext>
            </a:extLst>
          </p:cNvPr>
          <p:cNvGrpSpPr>
            <a:grpSpLocks/>
          </p:cNvGrpSpPr>
          <p:nvPr/>
        </p:nvGrpSpPr>
        <p:grpSpPr bwMode="auto">
          <a:xfrm>
            <a:off x="3386138" y="5122069"/>
            <a:ext cx="457200" cy="285750"/>
            <a:chOff x="1776" y="2112"/>
            <a:chExt cx="384" cy="240"/>
          </a:xfrm>
        </p:grpSpPr>
        <p:sp>
          <p:nvSpPr>
            <p:cNvPr id="77" name="Freeform 155">
              <a:extLst>
                <a:ext uri="{FF2B5EF4-FFF2-40B4-BE49-F238E27FC236}">
                  <a16:creationId xmlns:a16="http://schemas.microsoft.com/office/drawing/2014/main" id="{44ACF814-3E4C-4052-A733-1FA6245615AA}"/>
                </a:ext>
              </a:extLst>
            </p:cNvPr>
            <p:cNvSpPr>
              <a:spLocks/>
            </p:cNvSpPr>
            <p:nvPr/>
          </p:nvSpPr>
          <p:spPr bwMode="auto">
            <a:xfrm flipH="1">
              <a:off x="1968" y="2112"/>
              <a:ext cx="192" cy="240"/>
            </a:xfrm>
            <a:custGeom>
              <a:avLst/>
              <a:gdLst>
                <a:gd name="T0" fmla="*/ 0 w 192"/>
                <a:gd name="T1" fmla="*/ 240 h 240"/>
                <a:gd name="T2" fmla="*/ 144 w 192"/>
                <a:gd name="T3" fmla="*/ 192 h 240"/>
                <a:gd name="T4" fmla="*/ 192 w 192"/>
                <a:gd name="T5" fmla="*/ 0 h 240"/>
                <a:gd name="T6" fmla="*/ 0 60000 65536"/>
                <a:gd name="T7" fmla="*/ 0 60000 65536"/>
                <a:gd name="T8" fmla="*/ 0 60000 65536"/>
                <a:gd name="T9" fmla="*/ 0 w 192"/>
                <a:gd name="T10" fmla="*/ 0 h 240"/>
                <a:gd name="T11" fmla="*/ 192 w 192"/>
                <a:gd name="T12" fmla="*/ 240 h 240"/>
              </a:gdLst>
              <a:ahLst/>
              <a:cxnLst>
                <a:cxn ang="T6">
                  <a:pos x="T0" y="T1"/>
                </a:cxn>
                <a:cxn ang="T7">
                  <a:pos x="T2" y="T3"/>
                </a:cxn>
                <a:cxn ang="T8">
                  <a:pos x="T4" y="T5"/>
                </a:cxn>
              </a:cxnLst>
              <a:rect l="T9" t="T10" r="T11" b="T12"/>
              <a:pathLst>
                <a:path w="192" h="240">
                  <a:moveTo>
                    <a:pt x="0" y="240"/>
                  </a:moveTo>
                  <a:cubicBezTo>
                    <a:pt x="56" y="236"/>
                    <a:pt x="112" y="232"/>
                    <a:pt x="144" y="192"/>
                  </a:cubicBezTo>
                  <a:cubicBezTo>
                    <a:pt x="176" y="152"/>
                    <a:pt x="184" y="32"/>
                    <a:pt x="192" y="0"/>
                  </a:cubicBezTo>
                </a:path>
              </a:pathLst>
            </a:custGeom>
            <a:noFill/>
            <a:ln w="12700" cmpd="sng">
              <a:solidFill>
                <a:schemeClr val="bg2"/>
              </a:solidFill>
              <a:round/>
              <a:headEnd/>
              <a:tailEnd/>
            </a:ln>
          </p:spPr>
          <p:txBody>
            <a:bodyPr wrap="none" anchor="ctr"/>
            <a:lstStyle/>
            <a:p>
              <a:endParaRPr lang="en-US"/>
            </a:p>
          </p:txBody>
        </p:sp>
        <p:sp>
          <p:nvSpPr>
            <p:cNvPr id="78" name="Freeform 156">
              <a:extLst>
                <a:ext uri="{FF2B5EF4-FFF2-40B4-BE49-F238E27FC236}">
                  <a16:creationId xmlns:a16="http://schemas.microsoft.com/office/drawing/2014/main" id="{93061E11-EEA1-45E9-AEB6-78DDC190C4FF}"/>
                </a:ext>
              </a:extLst>
            </p:cNvPr>
            <p:cNvSpPr>
              <a:spLocks/>
            </p:cNvSpPr>
            <p:nvPr/>
          </p:nvSpPr>
          <p:spPr bwMode="auto">
            <a:xfrm>
              <a:off x="1776" y="2112"/>
              <a:ext cx="192" cy="240"/>
            </a:xfrm>
            <a:custGeom>
              <a:avLst/>
              <a:gdLst>
                <a:gd name="T0" fmla="*/ 0 w 192"/>
                <a:gd name="T1" fmla="*/ 240 h 240"/>
                <a:gd name="T2" fmla="*/ 144 w 192"/>
                <a:gd name="T3" fmla="*/ 192 h 240"/>
                <a:gd name="T4" fmla="*/ 192 w 192"/>
                <a:gd name="T5" fmla="*/ 0 h 240"/>
                <a:gd name="T6" fmla="*/ 0 60000 65536"/>
                <a:gd name="T7" fmla="*/ 0 60000 65536"/>
                <a:gd name="T8" fmla="*/ 0 60000 65536"/>
                <a:gd name="T9" fmla="*/ 0 w 192"/>
                <a:gd name="T10" fmla="*/ 0 h 240"/>
                <a:gd name="T11" fmla="*/ 192 w 192"/>
                <a:gd name="T12" fmla="*/ 240 h 240"/>
              </a:gdLst>
              <a:ahLst/>
              <a:cxnLst>
                <a:cxn ang="T6">
                  <a:pos x="T0" y="T1"/>
                </a:cxn>
                <a:cxn ang="T7">
                  <a:pos x="T2" y="T3"/>
                </a:cxn>
                <a:cxn ang="T8">
                  <a:pos x="T4" y="T5"/>
                </a:cxn>
              </a:cxnLst>
              <a:rect l="T9" t="T10" r="T11" b="T12"/>
              <a:pathLst>
                <a:path w="192" h="240">
                  <a:moveTo>
                    <a:pt x="0" y="240"/>
                  </a:moveTo>
                  <a:cubicBezTo>
                    <a:pt x="56" y="236"/>
                    <a:pt x="112" y="232"/>
                    <a:pt x="144" y="192"/>
                  </a:cubicBezTo>
                  <a:cubicBezTo>
                    <a:pt x="176" y="152"/>
                    <a:pt x="184" y="32"/>
                    <a:pt x="192" y="0"/>
                  </a:cubicBezTo>
                </a:path>
              </a:pathLst>
            </a:custGeom>
            <a:noFill/>
            <a:ln w="12700" cmpd="sng">
              <a:solidFill>
                <a:schemeClr val="bg2"/>
              </a:solidFill>
              <a:round/>
              <a:headEnd/>
              <a:tailEnd/>
            </a:ln>
          </p:spPr>
          <p:txBody>
            <a:bodyPr wrap="none" anchor="ctr"/>
            <a:lstStyle/>
            <a:p>
              <a:endParaRPr lang="en-US"/>
            </a:p>
          </p:txBody>
        </p:sp>
      </p:grpSp>
      <p:grpSp>
        <p:nvGrpSpPr>
          <p:cNvPr id="79" name="Group 157">
            <a:extLst>
              <a:ext uri="{FF2B5EF4-FFF2-40B4-BE49-F238E27FC236}">
                <a16:creationId xmlns:a16="http://schemas.microsoft.com/office/drawing/2014/main" id="{4F78C5D9-8104-4E1A-A811-72218EB4BB27}"/>
              </a:ext>
            </a:extLst>
          </p:cNvPr>
          <p:cNvGrpSpPr>
            <a:grpSpLocks/>
          </p:cNvGrpSpPr>
          <p:nvPr/>
        </p:nvGrpSpPr>
        <p:grpSpPr bwMode="auto">
          <a:xfrm>
            <a:off x="3214688" y="5122069"/>
            <a:ext cx="457200" cy="285750"/>
            <a:chOff x="1776" y="2112"/>
            <a:chExt cx="384" cy="240"/>
          </a:xfrm>
        </p:grpSpPr>
        <p:sp>
          <p:nvSpPr>
            <p:cNvPr id="80" name="Freeform 158">
              <a:extLst>
                <a:ext uri="{FF2B5EF4-FFF2-40B4-BE49-F238E27FC236}">
                  <a16:creationId xmlns:a16="http://schemas.microsoft.com/office/drawing/2014/main" id="{E131C7F2-C4E4-4F88-8991-8871744BEA60}"/>
                </a:ext>
              </a:extLst>
            </p:cNvPr>
            <p:cNvSpPr>
              <a:spLocks/>
            </p:cNvSpPr>
            <p:nvPr/>
          </p:nvSpPr>
          <p:spPr bwMode="auto">
            <a:xfrm flipH="1">
              <a:off x="1968" y="2112"/>
              <a:ext cx="192" cy="240"/>
            </a:xfrm>
            <a:custGeom>
              <a:avLst/>
              <a:gdLst>
                <a:gd name="T0" fmla="*/ 0 w 192"/>
                <a:gd name="T1" fmla="*/ 240 h 240"/>
                <a:gd name="T2" fmla="*/ 144 w 192"/>
                <a:gd name="T3" fmla="*/ 192 h 240"/>
                <a:gd name="T4" fmla="*/ 192 w 192"/>
                <a:gd name="T5" fmla="*/ 0 h 240"/>
                <a:gd name="T6" fmla="*/ 0 60000 65536"/>
                <a:gd name="T7" fmla="*/ 0 60000 65536"/>
                <a:gd name="T8" fmla="*/ 0 60000 65536"/>
                <a:gd name="T9" fmla="*/ 0 w 192"/>
                <a:gd name="T10" fmla="*/ 0 h 240"/>
                <a:gd name="T11" fmla="*/ 192 w 192"/>
                <a:gd name="T12" fmla="*/ 240 h 240"/>
              </a:gdLst>
              <a:ahLst/>
              <a:cxnLst>
                <a:cxn ang="T6">
                  <a:pos x="T0" y="T1"/>
                </a:cxn>
                <a:cxn ang="T7">
                  <a:pos x="T2" y="T3"/>
                </a:cxn>
                <a:cxn ang="T8">
                  <a:pos x="T4" y="T5"/>
                </a:cxn>
              </a:cxnLst>
              <a:rect l="T9" t="T10" r="T11" b="T12"/>
              <a:pathLst>
                <a:path w="192" h="240">
                  <a:moveTo>
                    <a:pt x="0" y="240"/>
                  </a:moveTo>
                  <a:cubicBezTo>
                    <a:pt x="56" y="236"/>
                    <a:pt x="112" y="232"/>
                    <a:pt x="144" y="192"/>
                  </a:cubicBezTo>
                  <a:cubicBezTo>
                    <a:pt x="176" y="152"/>
                    <a:pt x="184" y="32"/>
                    <a:pt x="192" y="0"/>
                  </a:cubicBezTo>
                </a:path>
              </a:pathLst>
            </a:custGeom>
            <a:noFill/>
            <a:ln w="12700" cmpd="sng">
              <a:solidFill>
                <a:schemeClr val="bg2"/>
              </a:solidFill>
              <a:round/>
              <a:headEnd/>
              <a:tailEnd/>
            </a:ln>
          </p:spPr>
          <p:txBody>
            <a:bodyPr wrap="none" anchor="ctr"/>
            <a:lstStyle/>
            <a:p>
              <a:endParaRPr lang="en-US"/>
            </a:p>
          </p:txBody>
        </p:sp>
        <p:sp>
          <p:nvSpPr>
            <p:cNvPr id="81" name="Freeform 159">
              <a:extLst>
                <a:ext uri="{FF2B5EF4-FFF2-40B4-BE49-F238E27FC236}">
                  <a16:creationId xmlns:a16="http://schemas.microsoft.com/office/drawing/2014/main" id="{FD969B5E-5C80-416E-B437-A0DADEEE4D59}"/>
                </a:ext>
              </a:extLst>
            </p:cNvPr>
            <p:cNvSpPr>
              <a:spLocks/>
            </p:cNvSpPr>
            <p:nvPr/>
          </p:nvSpPr>
          <p:spPr bwMode="auto">
            <a:xfrm>
              <a:off x="1776" y="2112"/>
              <a:ext cx="192" cy="240"/>
            </a:xfrm>
            <a:custGeom>
              <a:avLst/>
              <a:gdLst>
                <a:gd name="T0" fmla="*/ 0 w 192"/>
                <a:gd name="T1" fmla="*/ 240 h 240"/>
                <a:gd name="T2" fmla="*/ 144 w 192"/>
                <a:gd name="T3" fmla="*/ 192 h 240"/>
                <a:gd name="T4" fmla="*/ 192 w 192"/>
                <a:gd name="T5" fmla="*/ 0 h 240"/>
                <a:gd name="T6" fmla="*/ 0 60000 65536"/>
                <a:gd name="T7" fmla="*/ 0 60000 65536"/>
                <a:gd name="T8" fmla="*/ 0 60000 65536"/>
                <a:gd name="T9" fmla="*/ 0 w 192"/>
                <a:gd name="T10" fmla="*/ 0 h 240"/>
                <a:gd name="T11" fmla="*/ 192 w 192"/>
                <a:gd name="T12" fmla="*/ 240 h 240"/>
              </a:gdLst>
              <a:ahLst/>
              <a:cxnLst>
                <a:cxn ang="T6">
                  <a:pos x="T0" y="T1"/>
                </a:cxn>
                <a:cxn ang="T7">
                  <a:pos x="T2" y="T3"/>
                </a:cxn>
                <a:cxn ang="T8">
                  <a:pos x="T4" y="T5"/>
                </a:cxn>
              </a:cxnLst>
              <a:rect l="T9" t="T10" r="T11" b="T12"/>
              <a:pathLst>
                <a:path w="192" h="240">
                  <a:moveTo>
                    <a:pt x="0" y="240"/>
                  </a:moveTo>
                  <a:cubicBezTo>
                    <a:pt x="56" y="236"/>
                    <a:pt x="112" y="232"/>
                    <a:pt x="144" y="192"/>
                  </a:cubicBezTo>
                  <a:cubicBezTo>
                    <a:pt x="176" y="152"/>
                    <a:pt x="184" y="32"/>
                    <a:pt x="192" y="0"/>
                  </a:cubicBezTo>
                </a:path>
              </a:pathLst>
            </a:custGeom>
            <a:noFill/>
            <a:ln w="12700" cmpd="sng">
              <a:solidFill>
                <a:schemeClr val="bg2"/>
              </a:solidFill>
              <a:round/>
              <a:headEnd/>
              <a:tailEnd/>
            </a:ln>
          </p:spPr>
          <p:txBody>
            <a:bodyPr wrap="none" anchor="ctr"/>
            <a:lstStyle/>
            <a:p>
              <a:endParaRPr lang="en-US"/>
            </a:p>
          </p:txBody>
        </p:sp>
      </p:grpSp>
      <p:grpSp>
        <p:nvGrpSpPr>
          <p:cNvPr id="82" name="Group 160">
            <a:extLst>
              <a:ext uri="{FF2B5EF4-FFF2-40B4-BE49-F238E27FC236}">
                <a16:creationId xmlns:a16="http://schemas.microsoft.com/office/drawing/2014/main" id="{143B1C32-D091-4EC1-A695-985A151B5FB0}"/>
              </a:ext>
            </a:extLst>
          </p:cNvPr>
          <p:cNvGrpSpPr>
            <a:grpSpLocks/>
          </p:cNvGrpSpPr>
          <p:nvPr/>
        </p:nvGrpSpPr>
        <p:grpSpPr bwMode="auto">
          <a:xfrm>
            <a:off x="5272088" y="5122069"/>
            <a:ext cx="457200" cy="285750"/>
            <a:chOff x="1776" y="2112"/>
            <a:chExt cx="384" cy="240"/>
          </a:xfrm>
        </p:grpSpPr>
        <p:sp>
          <p:nvSpPr>
            <p:cNvPr id="83" name="Freeform 161">
              <a:extLst>
                <a:ext uri="{FF2B5EF4-FFF2-40B4-BE49-F238E27FC236}">
                  <a16:creationId xmlns:a16="http://schemas.microsoft.com/office/drawing/2014/main" id="{843A759C-468E-438C-AA44-960F42DB0C35}"/>
                </a:ext>
              </a:extLst>
            </p:cNvPr>
            <p:cNvSpPr>
              <a:spLocks/>
            </p:cNvSpPr>
            <p:nvPr/>
          </p:nvSpPr>
          <p:spPr bwMode="auto">
            <a:xfrm flipH="1">
              <a:off x="1968" y="2112"/>
              <a:ext cx="192" cy="240"/>
            </a:xfrm>
            <a:custGeom>
              <a:avLst/>
              <a:gdLst>
                <a:gd name="T0" fmla="*/ 0 w 192"/>
                <a:gd name="T1" fmla="*/ 240 h 240"/>
                <a:gd name="T2" fmla="*/ 144 w 192"/>
                <a:gd name="T3" fmla="*/ 192 h 240"/>
                <a:gd name="T4" fmla="*/ 192 w 192"/>
                <a:gd name="T5" fmla="*/ 0 h 240"/>
                <a:gd name="T6" fmla="*/ 0 60000 65536"/>
                <a:gd name="T7" fmla="*/ 0 60000 65536"/>
                <a:gd name="T8" fmla="*/ 0 60000 65536"/>
                <a:gd name="T9" fmla="*/ 0 w 192"/>
                <a:gd name="T10" fmla="*/ 0 h 240"/>
                <a:gd name="T11" fmla="*/ 192 w 192"/>
                <a:gd name="T12" fmla="*/ 240 h 240"/>
              </a:gdLst>
              <a:ahLst/>
              <a:cxnLst>
                <a:cxn ang="T6">
                  <a:pos x="T0" y="T1"/>
                </a:cxn>
                <a:cxn ang="T7">
                  <a:pos x="T2" y="T3"/>
                </a:cxn>
                <a:cxn ang="T8">
                  <a:pos x="T4" y="T5"/>
                </a:cxn>
              </a:cxnLst>
              <a:rect l="T9" t="T10" r="T11" b="T12"/>
              <a:pathLst>
                <a:path w="192" h="240">
                  <a:moveTo>
                    <a:pt x="0" y="240"/>
                  </a:moveTo>
                  <a:cubicBezTo>
                    <a:pt x="56" y="236"/>
                    <a:pt x="112" y="232"/>
                    <a:pt x="144" y="192"/>
                  </a:cubicBezTo>
                  <a:cubicBezTo>
                    <a:pt x="176" y="152"/>
                    <a:pt x="184" y="32"/>
                    <a:pt x="192" y="0"/>
                  </a:cubicBezTo>
                </a:path>
              </a:pathLst>
            </a:custGeom>
            <a:noFill/>
            <a:ln w="12700" cmpd="sng">
              <a:solidFill>
                <a:schemeClr val="bg2"/>
              </a:solidFill>
              <a:round/>
              <a:headEnd/>
              <a:tailEnd/>
            </a:ln>
          </p:spPr>
          <p:txBody>
            <a:bodyPr wrap="none" anchor="ctr"/>
            <a:lstStyle/>
            <a:p>
              <a:endParaRPr lang="en-US"/>
            </a:p>
          </p:txBody>
        </p:sp>
        <p:sp>
          <p:nvSpPr>
            <p:cNvPr id="84" name="Freeform 162">
              <a:extLst>
                <a:ext uri="{FF2B5EF4-FFF2-40B4-BE49-F238E27FC236}">
                  <a16:creationId xmlns:a16="http://schemas.microsoft.com/office/drawing/2014/main" id="{E644B39B-D405-425C-AFDA-F4868E13453B}"/>
                </a:ext>
              </a:extLst>
            </p:cNvPr>
            <p:cNvSpPr>
              <a:spLocks/>
            </p:cNvSpPr>
            <p:nvPr/>
          </p:nvSpPr>
          <p:spPr bwMode="auto">
            <a:xfrm>
              <a:off x="1776" y="2112"/>
              <a:ext cx="192" cy="240"/>
            </a:xfrm>
            <a:custGeom>
              <a:avLst/>
              <a:gdLst>
                <a:gd name="T0" fmla="*/ 0 w 192"/>
                <a:gd name="T1" fmla="*/ 240 h 240"/>
                <a:gd name="T2" fmla="*/ 144 w 192"/>
                <a:gd name="T3" fmla="*/ 192 h 240"/>
                <a:gd name="T4" fmla="*/ 192 w 192"/>
                <a:gd name="T5" fmla="*/ 0 h 240"/>
                <a:gd name="T6" fmla="*/ 0 60000 65536"/>
                <a:gd name="T7" fmla="*/ 0 60000 65536"/>
                <a:gd name="T8" fmla="*/ 0 60000 65536"/>
                <a:gd name="T9" fmla="*/ 0 w 192"/>
                <a:gd name="T10" fmla="*/ 0 h 240"/>
                <a:gd name="T11" fmla="*/ 192 w 192"/>
                <a:gd name="T12" fmla="*/ 240 h 240"/>
              </a:gdLst>
              <a:ahLst/>
              <a:cxnLst>
                <a:cxn ang="T6">
                  <a:pos x="T0" y="T1"/>
                </a:cxn>
                <a:cxn ang="T7">
                  <a:pos x="T2" y="T3"/>
                </a:cxn>
                <a:cxn ang="T8">
                  <a:pos x="T4" y="T5"/>
                </a:cxn>
              </a:cxnLst>
              <a:rect l="T9" t="T10" r="T11" b="T12"/>
              <a:pathLst>
                <a:path w="192" h="240">
                  <a:moveTo>
                    <a:pt x="0" y="240"/>
                  </a:moveTo>
                  <a:cubicBezTo>
                    <a:pt x="56" y="236"/>
                    <a:pt x="112" y="232"/>
                    <a:pt x="144" y="192"/>
                  </a:cubicBezTo>
                  <a:cubicBezTo>
                    <a:pt x="176" y="152"/>
                    <a:pt x="184" y="32"/>
                    <a:pt x="192" y="0"/>
                  </a:cubicBezTo>
                </a:path>
              </a:pathLst>
            </a:custGeom>
            <a:noFill/>
            <a:ln w="12700" cmpd="sng">
              <a:solidFill>
                <a:schemeClr val="bg2"/>
              </a:solidFill>
              <a:round/>
              <a:headEnd/>
              <a:tailEnd/>
            </a:ln>
          </p:spPr>
          <p:txBody>
            <a:bodyPr wrap="none" anchor="ctr"/>
            <a:lstStyle/>
            <a:p>
              <a:endParaRPr lang="en-US"/>
            </a:p>
          </p:txBody>
        </p:sp>
      </p:grpSp>
      <p:sp>
        <p:nvSpPr>
          <p:cNvPr id="85" name="Text Box 163">
            <a:extLst>
              <a:ext uri="{FF2B5EF4-FFF2-40B4-BE49-F238E27FC236}">
                <a16:creationId xmlns:a16="http://schemas.microsoft.com/office/drawing/2014/main" id="{58A995D0-8777-47D6-8FAD-F59AE691EE0A}"/>
              </a:ext>
            </a:extLst>
          </p:cNvPr>
          <p:cNvSpPr txBox="1">
            <a:spLocks noChangeArrowheads="1"/>
          </p:cNvSpPr>
          <p:nvPr/>
        </p:nvSpPr>
        <p:spPr bwMode="auto">
          <a:xfrm>
            <a:off x="3367087" y="4949430"/>
            <a:ext cx="237566" cy="207749"/>
          </a:xfrm>
          <a:prstGeom prst="rect">
            <a:avLst/>
          </a:prstGeom>
          <a:noFill/>
          <a:ln w="9525">
            <a:noFill/>
            <a:miter lim="800000"/>
            <a:headEnd/>
            <a:tailEnd/>
          </a:ln>
        </p:spPr>
        <p:txBody>
          <a:bodyPr wrap="none">
            <a:spAutoFit/>
          </a:bodyPr>
          <a:lstStyle/>
          <a:p>
            <a:r>
              <a:rPr lang="en-US" sz="750"/>
              <a:t>1</a:t>
            </a:r>
          </a:p>
        </p:txBody>
      </p:sp>
      <p:sp>
        <p:nvSpPr>
          <p:cNvPr id="86" name="Text Box 164">
            <a:extLst>
              <a:ext uri="{FF2B5EF4-FFF2-40B4-BE49-F238E27FC236}">
                <a16:creationId xmlns:a16="http://schemas.microsoft.com/office/drawing/2014/main" id="{ED3697B2-B4D8-4BF3-B623-EB120F745FFB}"/>
              </a:ext>
            </a:extLst>
          </p:cNvPr>
          <p:cNvSpPr txBox="1">
            <a:spLocks noChangeArrowheads="1"/>
          </p:cNvSpPr>
          <p:nvPr/>
        </p:nvSpPr>
        <p:spPr bwMode="auto">
          <a:xfrm>
            <a:off x="3533775" y="4949430"/>
            <a:ext cx="237566" cy="207749"/>
          </a:xfrm>
          <a:prstGeom prst="rect">
            <a:avLst/>
          </a:prstGeom>
          <a:noFill/>
          <a:ln w="9525">
            <a:noFill/>
            <a:miter lim="800000"/>
            <a:headEnd/>
            <a:tailEnd/>
          </a:ln>
        </p:spPr>
        <p:txBody>
          <a:bodyPr wrap="none">
            <a:spAutoFit/>
          </a:bodyPr>
          <a:lstStyle/>
          <a:p>
            <a:r>
              <a:rPr lang="en-US" sz="750"/>
              <a:t>2</a:t>
            </a:r>
          </a:p>
        </p:txBody>
      </p:sp>
      <p:sp>
        <p:nvSpPr>
          <p:cNvPr id="87" name="Text Box 165">
            <a:extLst>
              <a:ext uri="{FF2B5EF4-FFF2-40B4-BE49-F238E27FC236}">
                <a16:creationId xmlns:a16="http://schemas.microsoft.com/office/drawing/2014/main" id="{DF8AAECB-C4EA-4800-BBC3-FAD9E4D4E569}"/>
              </a:ext>
            </a:extLst>
          </p:cNvPr>
          <p:cNvSpPr txBox="1">
            <a:spLocks noChangeArrowheads="1"/>
          </p:cNvSpPr>
          <p:nvPr/>
        </p:nvSpPr>
        <p:spPr bwMode="auto">
          <a:xfrm>
            <a:off x="3707606" y="4949430"/>
            <a:ext cx="237566" cy="207749"/>
          </a:xfrm>
          <a:prstGeom prst="rect">
            <a:avLst/>
          </a:prstGeom>
          <a:noFill/>
          <a:ln w="9525">
            <a:noFill/>
            <a:miter lim="800000"/>
            <a:headEnd/>
            <a:tailEnd/>
          </a:ln>
        </p:spPr>
        <p:txBody>
          <a:bodyPr wrap="none">
            <a:spAutoFit/>
          </a:bodyPr>
          <a:lstStyle/>
          <a:p>
            <a:r>
              <a:rPr lang="en-US" sz="750"/>
              <a:t>3</a:t>
            </a:r>
          </a:p>
        </p:txBody>
      </p:sp>
      <p:sp>
        <p:nvSpPr>
          <p:cNvPr id="88" name="Text Box 166">
            <a:extLst>
              <a:ext uri="{FF2B5EF4-FFF2-40B4-BE49-F238E27FC236}">
                <a16:creationId xmlns:a16="http://schemas.microsoft.com/office/drawing/2014/main" id="{D8A7CB3E-49C5-4C62-BD98-17AB9463CD17}"/>
              </a:ext>
            </a:extLst>
          </p:cNvPr>
          <p:cNvSpPr txBox="1">
            <a:spLocks noChangeArrowheads="1"/>
          </p:cNvSpPr>
          <p:nvPr/>
        </p:nvSpPr>
        <p:spPr bwMode="auto">
          <a:xfrm>
            <a:off x="5043488" y="4950620"/>
            <a:ext cx="290464" cy="207749"/>
          </a:xfrm>
          <a:prstGeom prst="rect">
            <a:avLst/>
          </a:prstGeom>
          <a:noFill/>
          <a:ln w="9525">
            <a:noFill/>
            <a:miter lim="800000"/>
            <a:headEnd/>
            <a:tailEnd/>
          </a:ln>
        </p:spPr>
        <p:txBody>
          <a:bodyPr wrap="none">
            <a:spAutoFit/>
          </a:bodyPr>
          <a:lstStyle/>
          <a:p>
            <a:r>
              <a:rPr lang="en-US" sz="750"/>
              <a:t>25</a:t>
            </a:r>
          </a:p>
        </p:txBody>
      </p:sp>
      <p:sp>
        <p:nvSpPr>
          <p:cNvPr id="89" name="Text Box 167">
            <a:extLst>
              <a:ext uri="{FF2B5EF4-FFF2-40B4-BE49-F238E27FC236}">
                <a16:creationId xmlns:a16="http://schemas.microsoft.com/office/drawing/2014/main" id="{3D49A033-2AD6-46EE-BEFC-CA252DE412CB}"/>
              </a:ext>
            </a:extLst>
          </p:cNvPr>
          <p:cNvSpPr txBox="1">
            <a:spLocks noChangeArrowheads="1"/>
          </p:cNvSpPr>
          <p:nvPr/>
        </p:nvSpPr>
        <p:spPr bwMode="auto">
          <a:xfrm>
            <a:off x="5214938" y="4950620"/>
            <a:ext cx="290464" cy="207749"/>
          </a:xfrm>
          <a:prstGeom prst="rect">
            <a:avLst/>
          </a:prstGeom>
          <a:noFill/>
          <a:ln w="9525">
            <a:noFill/>
            <a:miter lim="800000"/>
            <a:headEnd/>
            <a:tailEnd/>
          </a:ln>
        </p:spPr>
        <p:txBody>
          <a:bodyPr wrap="none">
            <a:spAutoFit/>
          </a:bodyPr>
          <a:lstStyle/>
          <a:p>
            <a:r>
              <a:rPr lang="en-US" sz="750"/>
              <a:t>26</a:t>
            </a:r>
          </a:p>
        </p:txBody>
      </p:sp>
      <p:sp>
        <p:nvSpPr>
          <p:cNvPr id="90" name="Text Box 168">
            <a:extLst>
              <a:ext uri="{FF2B5EF4-FFF2-40B4-BE49-F238E27FC236}">
                <a16:creationId xmlns:a16="http://schemas.microsoft.com/office/drawing/2014/main" id="{AF5C3A7F-323C-45EA-B05F-480E0BEE9110}"/>
              </a:ext>
            </a:extLst>
          </p:cNvPr>
          <p:cNvSpPr txBox="1">
            <a:spLocks noChangeArrowheads="1"/>
          </p:cNvSpPr>
          <p:nvPr/>
        </p:nvSpPr>
        <p:spPr bwMode="auto">
          <a:xfrm>
            <a:off x="5386388" y="4950620"/>
            <a:ext cx="290464" cy="207749"/>
          </a:xfrm>
          <a:prstGeom prst="rect">
            <a:avLst/>
          </a:prstGeom>
          <a:noFill/>
          <a:ln w="9525">
            <a:noFill/>
            <a:miter lim="800000"/>
            <a:headEnd/>
            <a:tailEnd/>
          </a:ln>
        </p:spPr>
        <p:txBody>
          <a:bodyPr wrap="none">
            <a:spAutoFit/>
          </a:bodyPr>
          <a:lstStyle/>
          <a:p>
            <a:r>
              <a:rPr lang="en-US" sz="750"/>
              <a:t>27</a:t>
            </a:r>
          </a:p>
        </p:txBody>
      </p:sp>
      <p:sp>
        <p:nvSpPr>
          <p:cNvPr id="91" name="Text Box 169">
            <a:extLst>
              <a:ext uri="{FF2B5EF4-FFF2-40B4-BE49-F238E27FC236}">
                <a16:creationId xmlns:a16="http://schemas.microsoft.com/office/drawing/2014/main" id="{1714648A-260C-457F-A0EF-82F0F80DB4A5}"/>
              </a:ext>
            </a:extLst>
          </p:cNvPr>
          <p:cNvSpPr txBox="1">
            <a:spLocks noChangeArrowheads="1"/>
          </p:cNvSpPr>
          <p:nvPr/>
        </p:nvSpPr>
        <p:spPr bwMode="auto">
          <a:xfrm>
            <a:off x="3850482" y="4949430"/>
            <a:ext cx="1378744" cy="207749"/>
          </a:xfrm>
          <a:prstGeom prst="rect">
            <a:avLst/>
          </a:prstGeom>
          <a:noFill/>
          <a:ln w="9525">
            <a:noFill/>
            <a:miter lim="800000"/>
            <a:headEnd/>
            <a:tailEnd/>
          </a:ln>
        </p:spPr>
        <p:txBody>
          <a:bodyPr>
            <a:spAutoFit/>
          </a:bodyPr>
          <a:lstStyle/>
          <a:p>
            <a:r>
              <a:rPr lang="en-US" sz="750"/>
              <a:t>. . . . . . . . . . . . . . . . . . . . </a:t>
            </a:r>
          </a:p>
        </p:txBody>
      </p:sp>
    </p:spTree>
    <p:extLst>
      <p:ext uri="{BB962C8B-B14F-4D97-AF65-F5344CB8AC3E}">
        <p14:creationId xmlns:p14="http://schemas.microsoft.com/office/powerpoint/2010/main" val="2772905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D349B-AAC5-4A9F-B45D-B74C744586E3}"/>
              </a:ext>
            </a:extLst>
          </p:cNvPr>
          <p:cNvSpPr>
            <a:spLocks noGrp="1"/>
          </p:cNvSpPr>
          <p:nvPr>
            <p:ph type="title"/>
          </p:nvPr>
        </p:nvSpPr>
        <p:spPr/>
        <p:txBody>
          <a:bodyPr/>
          <a:lstStyle/>
          <a:p>
            <a:r>
              <a:rPr lang="en-US" dirty="0"/>
              <a:t>Network Communication: Multi-hop</a:t>
            </a:r>
          </a:p>
        </p:txBody>
      </p:sp>
      <p:sp>
        <p:nvSpPr>
          <p:cNvPr id="3" name="Content Placeholder 2">
            <a:extLst>
              <a:ext uri="{FF2B5EF4-FFF2-40B4-BE49-F238E27FC236}">
                <a16:creationId xmlns:a16="http://schemas.microsoft.com/office/drawing/2014/main" id="{DEDCDF4B-033A-4D61-A20C-7C3BF9AEFF2A}"/>
              </a:ext>
            </a:extLst>
          </p:cNvPr>
          <p:cNvSpPr>
            <a:spLocks noGrp="1"/>
          </p:cNvSpPr>
          <p:nvPr>
            <p:ph sz="half" idx="2"/>
          </p:nvPr>
        </p:nvSpPr>
        <p:spPr>
          <a:xfrm>
            <a:off x="2209800" y="1302899"/>
            <a:ext cx="7772400" cy="4957011"/>
          </a:xfrm>
        </p:spPr>
        <p:txBody>
          <a:bodyPr/>
          <a:lstStyle/>
          <a:p>
            <a:r>
              <a:rPr lang="en-US" dirty="0"/>
              <a:t>Master Slave Network</a:t>
            </a:r>
          </a:p>
          <a:p>
            <a:pPr lvl="1"/>
            <a:r>
              <a:rPr lang="en-US" dirty="0"/>
              <a:t>Master Radio establishes timing and controls communications</a:t>
            </a:r>
          </a:p>
          <a:p>
            <a:pPr lvl="1"/>
            <a:r>
              <a:rPr lang="en-US" dirty="0"/>
              <a:t>Slave Radios may not initiate any communications to the master radio</a:t>
            </a:r>
          </a:p>
          <a:p>
            <a:pPr lvl="1"/>
            <a:r>
              <a:rPr lang="en-US" dirty="0"/>
              <a:t>Slave Radios may not communicate with other slaves</a:t>
            </a:r>
          </a:p>
          <a:p>
            <a:r>
              <a:rPr lang="en-US" dirty="0"/>
              <a:t>Requires Modbus Master</a:t>
            </a:r>
          </a:p>
          <a:p>
            <a:pPr lvl="1"/>
            <a:r>
              <a:rPr lang="en-US" dirty="0"/>
              <a:t>Communications between slaves are initiated by the Modbus Master (PLC, Host System, DXM)</a:t>
            </a:r>
          </a:p>
          <a:p>
            <a:pPr lvl="1"/>
            <a:r>
              <a:rPr lang="en-US" dirty="0"/>
              <a:t>Master radio routes requests to wireless and wired slave devices</a:t>
            </a:r>
          </a:p>
        </p:txBody>
      </p:sp>
    </p:spTree>
    <p:extLst>
      <p:ext uri="{BB962C8B-B14F-4D97-AF65-F5344CB8AC3E}">
        <p14:creationId xmlns:p14="http://schemas.microsoft.com/office/powerpoint/2010/main" val="2370959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factory next to a building&#10;&#10;Description automatically generated">
            <a:extLst>
              <a:ext uri="{FF2B5EF4-FFF2-40B4-BE49-F238E27FC236}">
                <a16:creationId xmlns:a16="http://schemas.microsoft.com/office/drawing/2014/main" id="{19138054-608A-410D-B10E-55E4D9898998}"/>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0" y="-635000"/>
            <a:ext cx="12192000" cy="8128000"/>
          </a:xfrm>
          <a:prstGeom prst="rect">
            <a:avLst/>
          </a:prstGeom>
        </p:spPr>
      </p:pic>
      <p:sp>
        <p:nvSpPr>
          <p:cNvPr id="2" name="TextBox 1">
            <a:extLst>
              <a:ext uri="{FF2B5EF4-FFF2-40B4-BE49-F238E27FC236}">
                <a16:creationId xmlns:a16="http://schemas.microsoft.com/office/drawing/2014/main" id="{62EC592B-855B-4610-BF76-196F058BCB3A}"/>
              </a:ext>
            </a:extLst>
          </p:cNvPr>
          <p:cNvSpPr txBox="1"/>
          <p:nvPr/>
        </p:nvSpPr>
        <p:spPr>
          <a:xfrm>
            <a:off x="0" y="2514600"/>
            <a:ext cx="12192000" cy="1828800"/>
          </a:xfrm>
          <a:prstGeom prst="rect">
            <a:avLst/>
          </a:prstGeom>
          <a:solidFill>
            <a:srgbClr val="FFD600">
              <a:alpha val="78824"/>
            </a:srgbClr>
          </a:solidFill>
          <a:ln>
            <a:noFill/>
          </a:ln>
        </p:spPr>
        <p:txBody>
          <a:bodyPr wrap="square" rtlCol="0">
            <a:spAutoFit/>
          </a:bodyPr>
          <a:lstStyle/>
          <a:p>
            <a:endParaRPr lang="en-US">
              <a:latin typeface="+mj-lt"/>
            </a:endParaRPr>
          </a:p>
        </p:txBody>
      </p:sp>
      <p:sp>
        <p:nvSpPr>
          <p:cNvPr id="7" name="TextBox 6">
            <a:extLst>
              <a:ext uri="{FF2B5EF4-FFF2-40B4-BE49-F238E27FC236}">
                <a16:creationId xmlns:a16="http://schemas.microsoft.com/office/drawing/2014/main" id="{2B99BDF4-99C8-43F8-93B0-63E731456444}"/>
              </a:ext>
            </a:extLst>
          </p:cNvPr>
          <p:cNvSpPr txBox="1"/>
          <p:nvPr/>
        </p:nvSpPr>
        <p:spPr>
          <a:xfrm>
            <a:off x="0" y="2838872"/>
            <a:ext cx="12192000" cy="1200329"/>
          </a:xfrm>
          <a:prstGeom prst="rect">
            <a:avLst/>
          </a:prstGeom>
          <a:noFill/>
        </p:spPr>
        <p:txBody>
          <a:bodyPr wrap="square" rtlCol="0">
            <a:spAutoFit/>
          </a:bodyPr>
          <a:lstStyle/>
          <a:p>
            <a:pPr algn="ctr"/>
            <a:r>
              <a:rPr lang="en-US" sz="7200" dirty="0">
                <a:latin typeface="+mj-lt"/>
              </a:rPr>
              <a:t>Security</a:t>
            </a:r>
          </a:p>
        </p:txBody>
      </p:sp>
    </p:spTree>
    <p:extLst>
      <p:ext uri="{BB962C8B-B14F-4D97-AF65-F5344CB8AC3E}">
        <p14:creationId xmlns:p14="http://schemas.microsoft.com/office/powerpoint/2010/main" val="1825304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Banner Wireless Security</a:t>
            </a:r>
          </a:p>
        </p:txBody>
      </p:sp>
      <p:sp>
        <p:nvSpPr>
          <p:cNvPr id="3" name="Content Placeholder 2"/>
          <p:cNvSpPr>
            <a:spLocks noGrp="1"/>
          </p:cNvSpPr>
          <p:nvPr>
            <p:ph sz="half" idx="2"/>
          </p:nvPr>
        </p:nvSpPr>
        <p:spPr/>
        <p:txBody>
          <a:bodyPr>
            <a:normAutofit/>
          </a:bodyPr>
          <a:lstStyle/>
          <a:p>
            <a:r>
              <a:rPr lang="en-US" dirty="0"/>
              <a:t>Frequency hopping (FHSS) &amp; TDMA</a:t>
            </a:r>
          </a:p>
          <a:p>
            <a:endParaRPr lang="en-US" dirty="0"/>
          </a:p>
          <a:p>
            <a:r>
              <a:rPr lang="en-US" dirty="0"/>
              <a:t>Network Isolation</a:t>
            </a:r>
          </a:p>
          <a:p>
            <a:endParaRPr lang="en-US" dirty="0"/>
          </a:p>
          <a:p>
            <a:r>
              <a:rPr lang="en-US" dirty="0"/>
              <a:t>Proprietary Protocol</a:t>
            </a:r>
          </a:p>
          <a:p>
            <a:endParaRPr lang="en-US" dirty="0"/>
          </a:p>
          <a:p>
            <a:r>
              <a:rPr lang="en-US" dirty="0"/>
              <a:t>Inability to route malicious TCP/IP packets</a:t>
            </a:r>
          </a:p>
          <a:p>
            <a:endParaRPr lang="en-US" dirty="0"/>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29732" y="1997042"/>
            <a:ext cx="2075250" cy="1643034"/>
          </a:xfrm>
          <a:prstGeom prst="rect">
            <a:avLst/>
          </a:prstGeom>
        </p:spPr>
      </p:pic>
    </p:spTree>
    <p:extLst>
      <p:ext uri="{BB962C8B-B14F-4D97-AF65-F5344CB8AC3E}">
        <p14:creationId xmlns:p14="http://schemas.microsoft.com/office/powerpoint/2010/main" val="4034313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7A1B7-7D3C-4B43-9C92-923B08108AED}"/>
              </a:ext>
            </a:extLst>
          </p:cNvPr>
          <p:cNvSpPr>
            <a:spLocks noGrp="1"/>
          </p:cNvSpPr>
          <p:nvPr>
            <p:ph type="title"/>
          </p:nvPr>
        </p:nvSpPr>
        <p:spPr/>
        <p:txBody>
          <a:bodyPr/>
          <a:lstStyle/>
          <a:p>
            <a:r>
              <a:rPr lang="en-US" dirty="0"/>
              <a:t>Banner Wireless Security: Banner Wireless in a </a:t>
            </a:r>
            <a:r>
              <a:rPr lang="en-US" dirty="0" err="1"/>
              <a:t>Wifi</a:t>
            </a:r>
            <a:r>
              <a:rPr lang="en-US" dirty="0"/>
              <a:t> Environment</a:t>
            </a:r>
          </a:p>
        </p:txBody>
      </p:sp>
      <p:sp>
        <p:nvSpPr>
          <p:cNvPr id="3" name="Content Placeholder 2">
            <a:extLst>
              <a:ext uri="{FF2B5EF4-FFF2-40B4-BE49-F238E27FC236}">
                <a16:creationId xmlns:a16="http://schemas.microsoft.com/office/drawing/2014/main" id="{C886EA7A-AC15-4C26-A567-9DC4071CB177}"/>
              </a:ext>
            </a:extLst>
          </p:cNvPr>
          <p:cNvSpPr>
            <a:spLocks noGrp="1"/>
          </p:cNvSpPr>
          <p:nvPr>
            <p:ph sz="half" idx="2"/>
          </p:nvPr>
        </p:nvSpPr>
        <p:spPr/>
        <p:txBody>
          <a:bodyPr/>
          <a:lstStyle/>
          <a:p>
            <a:pPr marL="0" indent="0">
              <a:buNone/>
            </a:pPr>
            <a:r>
              <a:rPr lang="en-US" b="1" dirty="0"/>
              <a:t>Will Banner’s wireless systems work with your existing 802.11 (Wi-Fi) network? Yes, it will work exceptionally well!</a:t>
            </a:r>
          </a:p>
          <a:p>
            <a:pPr marL="0" indent="0">
              <a:buNone/>
            </a:pPr>
            <a:endParaRPr lang="en-US" dirty="0"/>
          </a:p>
          <a:p>
            <a:r>
              <a:rPr lang="en-US" dirty="0"/>
              <a:t>All 2.4GHz products require FCC certification</a:t>
            </a:r>
          </a:p>
          <a:p>
            <a:pPr lvl="1"/>
            <a:r>
              <a:rPr lang="en-US" dirty="0"/>
              <a:t>Inherently “play nice together”</a:t>
            </a:r>
          </a:p>
          <a:p>
            <a:pPr lvl="1"/>
            <a:r>
              <a:rPr lang="en-US" dirty="0"/>
              <a:t>Limits transmission power, duration, and communications methods used</a:t>
            </a:r>
          </a:p>
          <a:p>
            <a:r>
              <a:rPr lang="en-US" dirty="0"/>
              <a:t>2.4GHz radios expect a noisy environment</a:t>
            </a:r>
          </a:p>
          <a:p>
            <a:pPr lvl="1"/>
            <a:r>
              <a:rPr lang="en-US" dirty="0"/>
              <a:t>Some devices are bandwidth “hogs” and others consume close to nothing</a:t>
            </a:r>
          </a:p>
        </p:txBody>
      </p:sp>
    </p:spTree>
    <p:extLst>
      <p:ext uri="{BB962C8B-B14F-4D97-AF65-F5344CB8AC3E}">
        <p14:creationId xmlns:p14="http://schemas.microsoft.com/office/powerpoint/2010/main" val="4046306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9E685B0-5746-4D11-A1DD-B1716B490AC1}"/>
              </a:ext>
            </a:extLst>
          </p:cNvPr>
          <p:cNvSpPr>
            <a:spLocks noGrp="1"/>
          </p:cNvSpPr>
          <p:nvPr>
            <p:ph type="body" idx="1"/>
          </p:nvPr>
        </p:nvSpPr>
        <p:spPr/>
        <p:txBody>
          <a:bodyPr/>
          <a:lstStyle/>
          <a:p>
            <a:r>
              <a:rPr lang="en-US" dirty="0"/>
              <a:t>Minimizing Interference</a:t>
            </a:r>
          </a:p>
        </p:txBody>
      </p:sp>
      <p:sp>
        <p:nvSpPr>
          <p:cNvPr id="9" name="Content Placeholder 8">
            <a:extLst>
              <a:ext uri="{FF2B5EF4-FFF2-40B4-BE49-F238E27FC236}">
                <a16:creationId xmlns:a16="http://schemas.microsoft.com/office/drawing/2014/main" id="{7782C561-BFF2-4525-89DA-5A98E1082166}"/>
              </a:ext>
            </a:extLst>
          </p:cNvPr>
          <p:cNvSpPr>
            <a:spLocks noGrp="1"/>
          </p:cNvSpPr>
          <p:nvPr>
            <p:ph sz="half" idx="2"/>
          </p:nvPr>
        </p:nvSpPr>
        <p:spPr/>
        <p:txBody>
          <a:bodyPr/>
          <a:lstStyle/>
          <a:p>
            <a:r>
              <a:rPr lang="en-US" dirty="0"/>
              <a:t>Minimize the Bandwidth that we consume</a:t>
            </a:r>
          </a:p>
          <a:p>
            <a:pPr lvl="1"/>
            <a:r>
              <a:rPr lang="en-US" dirty="0"/>
              <a:t>Minimize the time that our radios are transmitting</a:t>
            </a:r>
          </a:p>
          <a:p>
            <a:pPr lvl="1"/>
            <a:r>
              <a:rPr lang="en-US" dirty="0"/>
              <a:t>Minimize the power that is transmitted</a:t>
            </a:r>
          </a:p>
        </p:txBody>
      </p:sp>
      <p:sp>
        <p:nvSpPr>
          <p:cNvPr id="8" name="Content Placeholder 7">
            <a:extLst>
              <a:ext uri="{FF2B5EF4-FFF2-40B4-BE49-F238E27FC236}">
                <a16:creationId xmlns:a16="http://schemas.microsoft.com/office/drawing/2014/main" id="{6A8EB190-36E9-4415-9F61-8E2E62940F99}"/>
              </a:ext>
            </a:extLst>
          </p:cNvPr>
          <p:cNvSpPr>
            <a:spLocks noGrp="1"/>
          </p:cNvSpPr>
          <p:nvPr>
            <p:ph sz="quarter" idx="4"/>
          </p:nvPr>
        </p:nvSpPr>
        <p:spPr/>
        <p:txBody>
          <a:bodyPr>
            <a:normAutofit fontScale="92500" lnSpcReduction="20000"/>
          </a:bodyPr>
          <a:lstStyle/>
          <a:p>
            <a:r>
              <a:rPr lang="en-US" dirty="0" err="1"/>
              <a:t>Wifi</a:t>
            </a:r>
            <a:r>
              <a:rPr lang="en-US" dirty="0"/>
              <a:t> (802.11)</a:t>
            </a:r>
          </a:p>
          <a:p>
            <a:pPr lvl="1"/>
            <a:r>
              <a:rPr lang="en-US" dirty="0"/>
              <a:t>Power: 100mW</a:t>
            </a:r>
          </a:p>
          <a:p>
            <a:pPr lvl="1"/>
            <a:r>
              <a:rPr lang="en-US" dirty="0"/>
              <a:t>Communication: DSSS</a:t>
            </a:r>
          </a:p>
          <a:p>
            <a:pPr lvl="1"/>
            <a:r>
              <a:rPr lang="en-US" dirty="0"/>
              <a:t>Frequency: 2.4 – 2.483 GHz (22MHz Spacing)</a:t>
            </a:r>
          </a:p>
          <a:p>
            <a:pPr lvl="1"/>
            <a:r>
              <a:rPr lang="en-US" dirty="0"/>
              <a:t>Channels: 13</a:t>
            </a:r>
          </a:p>
          <a:p>
            <a:r>
              <a:rPr lang="en-US" dirty="0"/>
              <a:t>Banner Wireless </a:t>
            </a:r>
          </a:p>
          <a:p>
            <a:pPr lvl="1"/>
            <a:r>
              <a:rPr lang="en-US" dirty="0"/>
              <a:t>Power: 65mW</a:t>
            </a:r>
          </a:p>
          <a:p>
            <a:pPr lvl="1"/>
            <a:r>
              <a:rPr lang="en-US" dirty="0"/>
              <a:t>Communication: FHSS</a:t>
            </a:r>
          </a:p>
          <a:p>
            <a:pPr lvl="1"/>
            <a:r>
              <a:rPr lang="en-US" dirty="0"/>
              <a:t>Frequency: 2.423 – 2.478 GHz (2MHz Spacing)</a:t>
            </a:r>
          </a:p>
          <a:p>
            <a:pPr lvl="1"/>
            <a:r>
              <a:rPr lang="en-US" dirty="0"/>
              <a:t>Channels: 27</a:t>
            </a:r>
          </a:p>
          <a:p>
            <a:pPr marL="0" indent="0">
              <a:buNone/>
            </a:pPr>
            <a:endParaRPr lang="en-US" dirty="0"/>
          </a:p>
        </p:txBody>
      </p:sp>
      <p:sp>
        <p:nvSpPr>
          <p:cNvPr id="2" name="Title 1">
            <a:extLst>
              <a:ext uri="{FF2B5EF4-FFF2-40B4-BE49-F238E27FC236}">
                <a16:creationId xmlns:a16="http://schemas.microsoft.com/office/drawing/2014/main" id="{F0E7A1B7-7D3C-4B43-9C92-923B08108AED}"/>
              </a:ext>
            </a:extLst>
          </p:cNvPr>
          <p:cNvSpPr>
            <a:spLocks noGrp="1"/>
          </p:cNvSpPr>
          <p:nvPr>
            <p:ph type="title"/>
          </p:nvPr>
        </p:nvSpPr>
        <p:spPr/>
        <p:txBody>
          <a:bodyPr/>
          <a:lstStyle/>
          <a:p>
            <a:r>
              <a:rPr lang="en-US" dirty="0"/>
              <a:t>Banner Wireless Security: Banner Wireless in a </a:t>
            </a:r>
            <a:r>
              <a:rPr lang="en-US" dirty="0" err="1"/>
              <a:t>Wifi</a:t>
            </a:r>
            <a:r>
              <a:rPr lang="en-US" dirty="0"/>
              <a:t> Environment</a:t>
            </a:r>
          </a:p>
        </p:txBody>
      </p:sp>
    </p:spTree>
    <p:extLst>
      <p:ext uri="{BB962C8B-B14F-4D97-AF65-F5344CB8AC3E}">
        <p14:creationId xmlns:p14="http://schemas.microsoft.com/office/powerpoint/2010/main" val="272320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factory next to a building&#10;&#10;Description automatically generated">
            <a:extLst>
              <a:ext uri="{FF2B5EF4-FFF2-40B4-BE49-F238E27FC236}">
                <a16:creationId xmlns:a16="http://schemas.microsoft.com/office/drawing/2014/main" id="{19138054-608A-410D-B10E-55E4D9898998}"/>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0" y="-635000"/>
            <a:ext cx="12192000" cy="8128000"/>
          </a:xfrm>
          <a:prstGeom prst="rect">
            <a:avLst/>
          </a:prstGeom>
        </p:spPr>
      </p:pic>
      <p:sp>
        <p:nvSpPr>
          <p:cNvPr id="2" name="TextBox 1">
            <a:extLst>
              <a:ext uri="{FF2B5EF4-FFF2-40B4-BE49-F238E27FC236}">
                <a16:creationId xmlns:a16="http://schemas.microsoft.com/office/drawing/2014/main" id="{62EC592B-855B-4610-BF76-196F058BCB3A}"/>
              </a:ext>
            </a:extLst>
          </p:cNvPr>
          <p:cNvSpPr txBox="1"/>
          <p:nvPr/>
        </p:nvSpPr>
        <p:spPr>
          <a:xfrm>
            <a:off x="0" y="2514600"/>
            <a:ext cx="12192000" cy="1828800"/>
          </a:xfrm>
          <a:prstGeom prst="rect">
            <a:avLst/>
          </a:prstGeom>
          <a:solidFill>
            <a:srgbClr val="FFD600">
              <a:alpha val="78824"/>
            </a:srgbClr>
          </a:solidFill>
          <a:ln>
            <a:noFill/>
          </a:ln>
        </p:spPr>
        <p:txBody>
          <a:bodyPr wrap="square" rtlCol="0">
            <a:spAutoFit/>
          </a:bodyPr>
          <a:lstStyle/>
          <a:p>
            <a:endParaRPr lang="en-US">
              <a:latin typeface="+mj-lt"/>
            </a:endParaRPr>
          </a:p>
        </p:txBody>
      </p:sp>
      <p:sp>
        <p:nvSpPr>
          <p:cNvPr id="7" name="TextBox 6">
            <a:extLst>
              <a:ext uri="{FF2B5EF4-FFF2-40B4-BE49-F238E27FC236}">
                <a16:creationId xmlns:a16="http://schemas.microsoft.com/office/drawing/2014/main" id="{2B99BDF4-99C8-43F8-93B0-63E731456444}"/>
              </a:ext>
            </a:extLst>
          </p:cNvPr>
          <p:cNvSpPr txBox="1"/>
          <p:nvPr/>
        </p:nvSpPr>
        <p:spPr>
          <a:xfrm>
            <a:off x="0" y="2838872"/>
            <a:ext cx="12192000" cy="1200329"/>
          </a:xfrm>
          <a:prstGeom prst="rect">
            <a:avLst/>
          </a:prstGeom>
          <a:noFill/>
        </p:spPr>
        <p:txBody>
          <a:bodyPr wrap="square" rtlCol="0">
            <a:spAutoFit/>
          </a:bodyPr>
          <a:lstStyle/>
          <a:p>
            <a:pPr algn="ctr"/>
            <a:r>
              <a:rPr lang="en-US" sz="7200" dirty="0">
                <a:latin typeface="+mj-lt"/>
              </a:rPr>
              <a:t>Antenna</a:t>
            </a:r>
          </a:p>
        </p:txBody>
      </p:sp>
    </p:spTree>
    <p:extLst>
      <p:ext uri="{BB962C8B-B14F-4D97-AF65-F5344CB8AC3E}">
        <p14:creationId xmlns:p14="http://schemas.microsoft.com/office/powerpoint/2010/main" val="2165305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14643-455E-4A1F-8246-ABCE7EA4D2EB}"/>
              </a:ext>
            </a:extLst>
          </p:cNvPr>
          <p:cNvSpPr>
            <a:spLocks noGrp="1"/>
          </p:cNvSpPr>
          <p:nvPr>
            <p:ph type="title"/>
          </p:nvPr>
        </p:nvSpPr>
        <p:spPr/>
        <p:txBody>
          <a:bodyPr/>
          <a:lstStyle/>
          <a:p>
            <a:r>
              <a:rPr lang="en-US" dirty="0"/>
              <a:t>Antenna basics</a:t>
            </a:r>
          </a:p>
        </p:txBody>
      </p:sp>
      <p:sp>
        <p:nvSpPr>
          <p:cNvPr id="3" name="Content Placeholder 2">
            <a:extLst>
              <a:ext uri="{FF2B5EF4-FFF2-40B4-BE49-F238E27FC236}">
                <a16:creationId xmlns:a16="http://schemas.microsoft.com/office/drawing/2014/main" id="{DC743F5F-986C-45F9-B06F-4F1E77515167}"/>
              </a:ext>
            </a:extLst>
          </p:cNvPr>
          <p:cNvSpPr>
            <a:spLocks noGrp="1"/>
          </p:cNvSpPr>
          <p:nvPr>
            <p:ph sz="half" idx="2"/>
          </p:nvPr>
        </p:nvSpPr>
        <p:spPr/>
        <p:txBody>
          <a:bodyPr/>
          <a:lstStyle/>
          <a:p>
            <a:r>
              <a:rPr lang="en-US" dirty="0"/>
              <a:t>An antenna is a device that is made to efficiently radiate and receive radiated electromagnetic waves</a:t>
            </a:r>
          </a:p>
          <a:p>
            <a:endParaRPr lang="fr-BE" dirty="0"/>
          </a:p>
          <a:p>
            <a:r>
              <a:rPr lang="en-US" dirty="0"/>
              <a:t>An antenna is an electrical conductor or system of conductors.</a:t>
            </a:r>
            <a:endParaRPr lang="fr-BE" dirty="0"/>
          </a:p>
          <a:p>
            <a:pPr lvl="1"/>
            <a:r>
              <a:rPr lang="en-US" b="1" dirty="0"/>
              <a:t>Transmission</a:t>
            </a:r>
            <a:r>
              <a:rPr lang="en-US" dirty="0"/>
              <a:t> 	radiates electromagnetic energy into space</a:t>
            </a:r>
            <a:endParaRPr lang="fr-BE" dirty="0"/>
          </a:p>
          <a:p>
            <a:pPr lvl="1"/>
            <a:r>
              <a:rPr lang="en-US" b="1" dirty="0"/>
              <a:t>Reception </a:t>
            </a:r>
            <a:r>
              <a:rPr lang="en-US" dirty="0"/>
              <a:t>	collects electromagnetic energy from space. </a:t>
            </a:r>
          </a:p>
          <a:p>
            <a:endParaRPr lang="en-US" dirty="0"/>
          </a:p>
          <a:p>
            <a:r>
              <a:rPr lang="en-US" dirty="0"/>
              <a:t>In two-way communication, the same antenna can be used for transmission and reception. </a:t>
            </a:r>
            <a:endParaRPr lang="fr-BE" dirty="0"/>
          </a:p>
        </p:txBody>
      </p:sp>
    </p:spTree>
    <p:extLst>
      <p:ext uri="{BB962C8B-B14F-4D97-AF65-F5344CB8AC3E}">
        <p14:creationId xmlns:p14="http://schemas.microsoft.com/office/powerpoint/2010/main" val="3155192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factory next to a building&#10;&#10;Description automatically generated">
            <a:extLst>
              <a:ext uri="{FF2B5EF4-FFF2-40B4-BE49-F238E27FC236}">
                <a16:creationId xmlns:a16="http://schemas.microsoft.com/office/drawing/2014/main" id="{19138054-608A-410D-B10E-55E4D9898998}"/>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0" y="-635000"/>
            <a:ext cx="12192000" cy="8128000"/>
          </a:xfrm>
          <a:prstGeom prst="rect">
            <a:avLst/>
          </a:prstGeom>
        </p:spPr>
      </p:pic>
      <p:sp>
        <p:nvSpPr>
          <p:cNvPr id="2" name="TextBox 1">
            <a:extLst>
              <a:ext uri="{FF2B5EF4-FFF2-40B4-BE49-F238E27FC236}">
                <a16:creationId xmlns:a16="http://schemas.microsoft.com/office/drawing/2014/main" id="{62EC592B-855B-4610-BF76-196F058BCB3A}"/>
              </a:ext>
            </a:extLst>
          </p:cNvPr>
          <p:cNvSpPr txBox="1"/>
          <p:nvPr/>
        </p:nvSpPr>
        <p:spPr>
          <a:xfrm>
            <a:off x="0" y="2514600"/>
            <a:ext cx="12192000" cy="1828800"/>
          </a:xfrm>
          <a:prstGeom prst="rect">
            <a:avLst/>
          </a:prstGeom>
          <a:solidFill>
            <a:srgbClr val="FFD600">
              <a:alpha val="78824"/>
            </a:srgbClr>
          </a:solidFill>
          <a:ln>
            <a:noFill/>
          </a:ln>
        </p:spPr>
        <p:txBody>
          <a:bodyPr wrap="square" rtlCol="0">
            <a:spAutoFit/>
          </a:bodyPr>
          <a:lstStyle/>
          <a:p>
            <a:endParaRPr lang="en-US">
              <a:latin typeface="+mj-lt"/>
            </a:endParaRPr>
          </a:p>
        </p:txBody>
      </p:sp>
      <p:sp>
        <p:nvSpPr>
          <p:cNvPr id="7" name="TextBox 6">
            <a:extLst>
              <a:ext uri="{FF2B5EF4-FFF2-40B4-BE49-F238E27FC236}">
                <a16:creationId xmlns:a16="http://schemas.microsoft.com/office/drawing/2014/main" id="{2B99BDF4-99C8-43F8-93B0-63E731456444}"/>
              </a:ext>
            </a:extLst>
          </p:cNvPr>
          <p:cNvSpPr txBox="1"/>
          <p:nvPr/>
        </p:nvSpPr>
        <p:spPr>
          <a:xfrm>
            <a:off x="0" y="2838872"/>
            <a:ext cx="12192000" cy="1200329"/>
          </a:xfrm>
          <a:prstGeom prst="rect">
            <a:avLst/>
          </a:prstGeom>
          <a:noFill/>
        </p:spPr>
        <p:txBody>
          <a:bodyPr wrap="square" rtlCol="0">
            <a:spAutoFit/>
          </a:bodyPr>
          <a:lstStyle/>
          <a:p>
            <a:pPr algn="ctr"/>
            <a:r>
              <a:rPr lang="en-US" sz="7200" dirty="0">
                <a:latin typeface="+mj-lt"/>
              </a:rPr>
              <a:t>Frequencies</a:t>
            </a:r>
          </a:p>
        </p:txBody>
      </p:sp>
    </p:spTree>
    <p:extLst>
      <p:ext uri="{BB962C8B-B14F-4D97-AF65-F5344CB8AC3E}">
        <p14:creationId xmlns:p14="http://schemas.microsoft.com/office/powerpoint/2010/main" val="3169153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993502-A08B-4501-84F0-A906C16B8041}"/>
              </a:ext>
            </a:extLst>
          </p:cNvPr>
          <p:cNvSpPr>
            <a:spLocks noGrp="1"/>
          </p:cNvSpPr>
          <p:nvPr>
            <p:ph sz="half" idx="1"/>
          </p:nvPr>
        </p:nvSpPr>
        <p:spPr>
          <a:xfrm>
            <a:off x="914400" y="1710406"/>
            <a:ext cx="2139351" cy="4525963"/>
          </a:xfrm>
        </p:spPr>
        <p:txBody>
          <a:bodyPr>
            <a:normAutofit/>
          </a:bodyPr>
          <a:lstStyle/>
          <a:p>
            <a:pPr marL="0" indent="0">
              <a:buNone/>
            </a:pPr>
            <a:r>
              <a:rPr lang="en-US" dirty="0"/>
              <a:t>Electrical energy from the transmitter is converted into electromagnetic energy by the antenna and radiated into space</a:t>
            </a:r>
          </a:p>
        </p:txBody>
      </p:sp>
      <p:sp>
        <p:nvSpPr>
          <p:cNvPr id="8" name="Content Placeholder 7">
            <a:extLst>
              <a:ext uri="{FF2B5EF4-FFF2-40B4-BE49-F238E27FC236}">
                <a16:creationId xmlns:a16="http://schemas.microsoft.com/office/drawing/2014/main" id="{88F58C55-0BAE-4443-AD3D-CE97DE92B3CF}"/>
              </a:ext>
            </a:extLst>
          </p:cNvPr>
          <p:cNvSpPr>
            <a:spLocks noGrp="1"/>
          </p:cNvSpPr>
          <p:nvPr>
            <p:ph sz="half" idx="2"/>
          </p:nvPr>
        </p:nvSpPr>
        <p:spPr>
          <a:xfrm>
            <a:off x="9057736" y="1710406"/>
            <a:ext cx="2236797" cy="4525963"/>
          </a:xfrm>
        </p:spPr>
        <p:txBody>
          <a:bodyPr/>
          <a:lstStyle/>
          <a:p>
            <a:pPr marL="0" indent="0">
              <a:buNone/>
            </a:pPr>
            <a:r>
              <a:rPr lang="en-US" dirty="0"/>
              <a:t>On the receiving end, electromagnetic energy is converted into electrical energy by the antenna and fed into the receiver</a:t>
            </a:r>
          </a:p>
        </p:txBody>
      </p:sp>
      <p:sp>
        <p:nvSpPr>
          <p:cNvPr id="2" name="Title 1">
            <a:extLst>
              <a:ext uri="{FF2B5EF4-FFF2-40B4-BE49-F238E27FC236}">
                <a16:creationId xmlns:a16="http://schemas.microsoft.com/office/drawing/2014/main" id="{DCAF4D37-ED6E-4F23-90DA-6B8FF680FEDE}"/>
              </a:ext>
            </a:extLst>
          </p:cNvPr>
          <p:cNvSpPr>
            <a:spLocks noGrp="1"/>
          </p:cNvSpPr>
          <p:nvPr>
            <p:ph type="title"/>
          </p:nvPr>
        </p:nvSpPr>
        <p:spPr/>
        <p:txBody>
          <a:bodyPr/>
          <a:lstStyle/>
          <a:p>
            <a:r>
              <a:rPr lang="en-US" dirty="0"/>
              <a:t>Antenna basics: Transmit and receive antennas</a:t>
            </a:r>
          </a:p>
        </p:txBody>
      </p:sp>
      <p:pic>
        <p:nvPicPr>
          <p:cNvPr id="4" name="Picture 3">
            <a:extLst>
              <a:ext uri="{FF2B5EF4-FFF2-40B4-BE49-F238E27FC236}">
                <a16:creationId xmlns:a16="http://schemas.microsoft.com/office/drawing/2014/main" id="{3761CD1E-3C97-4432-A1B8-7E9DB01C413A}"/>
              </a:ext>
            </a:extLst>
          </p:cNvPr>
          <p:cNvPicPr>
            <a:picLocks noChangeAspect="1"/>
          </p:cNvPicPr>
          <p:nvPr/>
        </p:nvPicPr>
        <p:blipFill>
          <a:blip r:embed="rId2"/>
          <a:stretch>
            <a:fillRect/>
          </a:stretch>
        </p:blipFill>
        <p:spPr>
          <a:xfrm>
            <a:off x="3648838" y="2440002"/>
            <a:ext cx="5115780" cy="2546066"/>
          </a:xfrm>
          <a:prstGeom prst="rect">
            <a:avLst/>
          </a:prstGeom>
        </p:spPr>
      </p:pic>
    </p:spTree>
    <p:extLst>
      <p:ext uri="{BB962C8B-B14F-4D97-AF65-F5344CB8AC3E}">
        <p14:creationId xmlns:p14="http://schemas.microsoft.com/office/powerpoint/2010/main" val="4208137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65088B-DB91-4A60-98E5-F592EC1C95C5}"/>
              </a:ext>
            </a:extLst>
          </p:cNvPr>
          <p:cNvSpPr>
            <a:spLocks noGrp="1"/>
          </p:cNvSpPr>
          <p:nvPr>
            <p:ph type="title"/>
          </p:nvPr>
        </p:nvSpPr>
        <p:spPr/>
        <p:txBody>
          <a:bodyPr/>
          <a:lstStyle/>
          <a:p>
            <a:r>
              <a:rPr lang="en-US" dirty="0"/>
              <a:t>Antenna basics: Gain</a:t>
            </a:r>
          </a:p>
        </p:txBody>
      </p:sp>
      <p:sp>
        <p:nvSpPr>
          <p:cNvPr id="6" name="Content Placeholder 5">
            <a:extLst>
              <a:ext uri="{FF2B5EF4-FFF2-40B4-BE49-F238E27FC236}">
                <a16:creationId xmlns:a16="http://schemas.microsoft.com/office/drawing/2014/main" id="{FD528C44-FFCA-4F80-8B70-5A42B6DB5EE0}"/>
              </a:ext>
            </a:extLst>
          </p:cNvPr>
          <p:cNvSpPr>
            <a:spLocks noGrp="1"/>
          </p:cNvSpPr>
          <p:nvPr>
            <p:ph sz="half" idx="2"/>
          </p:nvPr>
        </p:nvSpPr>
        <p:spPr/>
        <p:txBody>
          <a:bodyPr>
            <a:normAutofit/>
          </a:bodyPr>
          <a:lstStyle/>
          <a:p>
            <a:r>
              <a:rPr lang="en-US" dirty="0"/>
              <a:t>Antenna Gain can be characterized using </a:t>
            </a:r>
            <a:r>
              <a:rPr lang="en-US" dirty="0" err="1"/>
              <a:t>dBi</a:t>
            </a:r>
            <a:r>
              <a:rPr lang="en-US" dirty="0"/>
              <a:t> </a:t>
            </a:r>
          </a:p>
          <a:p>
            <a:pPr lvl="1"/>
            <a:r>
              <a:rPr lang="en-US" dirty="0"/>
              <a:t>Antenna gain can be measured in decibels against a computer modeled antenna called an “isotropic” dipole &lt;ideal antenna&gt; and the unit of measure is </a:t>
            </a:r>
            <a:r>
              <a:rPr lang="en-US" dirty="0" err="1"/>
              <a:t>dBi</a:t>
            </a:r>
            <a:r>
              <a:rPr lang="en-US" dirty="0"/>
              <a:t> (</a:t>
            </a:r>
            <a:r>
              <a:rPr lang="en-US" dirty="0" err="1"/>
              <a:t>i</a:t>
            </a:r>
            <a:r>
              <a:rPr lang="en-US" dirty="0"/>
              <a:t> for isotropic dipole) (computer modeled ideal antenna)</a:t>
            </a:r>
          </a:p>
          <a:p>
            <a:pPr lvl="1"/>
            <a:r>
              <a:rPr lang="en-US" dirty="0"/>
              <a:t>Can also reflect the antennas electrical efficiency</a:t>
            </a:r>
          </a:p>
        </p:txBody>
      </p:sp>
    </p:spTree>
    <p:extLst>
      <p:ext uri="{BB962C8B-B14F-4D97-AF65-F5344CB8AC3E}">
        <p14:creationId xmlns:p14="http://schemas.microsoft.com/office/powerpoint/2010/main" val="822425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65088B-DB91-4A60-98E5-F592EC1C95C5}"/>
              </a:ext>
            </a:extLst>
          </p:cNvPr>
          <p:cNvSpPr>
            <a:spLocks noGrp="1"/>
          </p:cNvSpPr>
          <p:nvPr>
            <p:ph type="title"/>
          </p:nvPr>
        </p:nvSpPr>
        <p:spPr/>
        <p:txBody>
          <a:bodyPr/>
          <a:lstStyle/>
          <a:p>
            <a:r>
              <a:rPr lang="en-US" dirty="0"/>
              <a:t>Antenna Gain</a:t>
            </a:r>
          </a:p>
        </p:txBody>
      </p:sp>
      <p:sp>
        <p:nvSpPr>
          <p:cNvPr id="6" name="Content Placeholder 5">
            <a:extLst>
              <a:ext uri="{FF2B5EF4-FFF2-40B4-BE49-F238E27FC236}">
                <a16:creationId xmlns:a16="http://schemas.microsoft.com/office/drawing/2014/main" id="{FD528C44-FFCA-4F80-8B70-5A42B6DB5EE0}"/>
              </a:ext>
            </a:extLst>
          </p:cNvPr>
          <p:cNvSpPr>
            <a:spLocks noGrp="1"/>
          </p:cNvSpPr>
          <p:nvPr>
            <p:ph sz="half" idx="2"/>
          </p:nvPr>
        </p:nvSpPr>
        <p:spPr/>
        <p:txBody>
          <a:bodyPr>
            <a:normAutofit fontScale="92500" lnSpcReduction="20000"/>
          </a:bodyPr>
          <a:lstStyle/>
          <a:p>
            <a:r>
              <a:rPr lang="en-US" dirty="0"/>
              <a:t>Antennas are usually designed to operate at a specific frequency </a:t>
            </a:r>
            <a:br>
              <a:rPr lang="en-US" dirty="0"/>
            </a:br>
            <a:endParaRPr lang="en-US" dirty="0"/>
          </a:p>
          <a:p>
            <a:r>
              <a:rPr lang="en-US" dirty="0"/>
              <a:t>Antenna Gain is characterized using </a:t>
            </a:r>
            <a:r>
              <a:rPr lang="en-US" dirty="0" err="1"/>
              <a:t>dBd</a:t>
            </a:r>
            <a:r>
              <a:rPr lang="en-US" dirty="0"/>
              <a:t> or </a:t>
            </a:r>
            <a:r>
              <a:rPr lang="en-US" dirty="0" err="1"/>
              <a:t>dBi</a:t>
            </a:r>
            <a:r>
              <a:rPr lang="en-US" dirty="0"/>
              <a:t> </a:t>
            </a:r>
          </a:p>
          <a:p>
            <a:pPr lvl="1"/>
            <a:r>
              <a:rPr lang="en-US" dirty="0"/>
              <a:t>Antenna gain can be measured in decibels against a reference antenna called a dipole and the unit of measure is </a:t>
            </a:r>
            <a:r>
              <a:rPr lang="en-US" dirty="0" err="1"/>
              <a:t>dBd</a:t>
            </a:r>
            <a:r>
              <a:rPr lang="en-US" dirty="0"/>
              <a:t> (d for dipole) </a:t>
            </a:r>
          </a:p>
          <a:p>
            <a:pPr lvl="1"/>
            <a:r>
              <a:rPr lang="en-US" dirty="0"/>
              <a:t>Antenna gain can be measured in decibels against a computer modeled antenna called an “isotropic” dipole &lt;ideal antenna&gt; and the unit of measure is </a:t>
            </a:r>
            <a:r>
              <a:rPr lang="en-US" dirty="0" err="1"/>
              <a:t>dBi</a:t>
            </a:r>
            <a:r>
              <a:rPr lang="en-US" dirty="0"/>
              <a:t> (</a:t>
            </a:r>
            <a:r>
              <a:rPr lang="en-US" dirty="0" err="1"/>
              <a:t>i</a:t>
            </a:r>
            <a:r>
              <a:rPr lang="en-US" dirty="0"/>
              <a:t> for isotropic dipole) (computer modeled ideal antenna)</a:t>
            </a:r>
          </a:p>
          <a:p>
            <a:r>
              <a:rPr lang="en-US" dirty="0" err="1"/>
              <a:t>WiFi</a:t>
            </a:r>
            <a:r>
              <a:rPr lang="en-US" dirty="0"/>
              <a:t> antennas are typically rated in </a:t>
            </a:r>
            <a:r>
              <a:rPr lang="en-US" dirty="0" err="1"/>
              <a:t>dBi</a:t>
            </a:r>
            <a:r>
              <a:rPr lang="en-US" dirty="0"/>
              <a:t>. </a:t>
            </a:r>
          </a:p>
          <a:p>
            <a:pPr lvl="1"/>
            <a:r>
              <a:rPr lang="en-US" dirty="0" err="1"/>
              <a:t>dBi</a:t>
            </a:r>
            <a:r>
              <a:rPr lang="en-US" dirty="0"/>
              <a:t> is a HIGHER value (marketing folks like higher numbers) </a:t>
            </a:r>
          </a:p>
          <a:p>
            <a:pPr lvl="1"/>
            <a:r>
              <a:rPr lang="en-US" dirty="0"/>
              <a:t>Conventional radio (Public safety) tend to use a </a:t>
            </a:r>
            <a:r>
              <a:rPr lang="en-US" dirty="0" err="1"/>
              <a:t>dBd</a:t>
            </a:r>
            <a:r>
              <a:rPr lang="en-US" dirty="0"/>
              <a:t> rating. </a:t>
            </a:r>
          </a:p>
          <a:p>
            <a:pPr lvl="1"/>
            <a:r>
              <a:rPr lang="en-US" dirty="0"/>
              <a:t>To convert </a:t>
            </a:r>
            <a:r>
              <a:rPr lang="en-US" dirty="0" err="1"/>
              <a:t>dBd</a:t>
            </a:r>
            <a:r>
              <a:rPr lang="en-US" dirty="0"/>
              <a:t> to </a:t>
            </a:r>
            <a:r>
              <a:rPr lang="en-US" dirty="0" err="1"/>
              <a:t>dBi</a:t>
            </a:r>
            <a:r>
              <a:rPr lang="en-US" dirty="0"/>
              <a:t> simply add 2.14 so a 3 </a:t>
            </a:r>
            <a:r>
              <a:rPr lang="en-US" dirty="0" err="1"/>
              <a:t>dBd</a:t>
            </a:r>
            <a:r>
              <a:rPr lang="en-US" dirty="0"/>
              <a:t> = 5.14 </a:t>
            </a:r>
            <a:r>
              <a:rPr lang="en-US" dirty="0" err="1"/>
              <a:t>dBi</a:t>
            </a:r>
            <a:r>
              <a:rPr lang="en-US" dirty="0"/>
              <a:t> </a:t>
            </a:r>
          </a:p>
          <a:p>
            <a:pPr marL="339725" lvl="1" indent="0">
              <a:buNone/>
            </a:pPr>
            <a:r>
              <a:rPr lang="en-US" b="1" dirty="0">
                <a:solidFill>
                  <a:srgbClr val="FF0000"/>
                </a:solidFill>
              </a:rPr>
              <a:t>Again… </a:t>
            </a:r>
            <a:r>
              <a:rPr lang="en-US" b="1" dirty="0" err="1">
                <a:solidFill>
                  <a:srgbClr val="FF0000"/>
                </a:solidFill>
              </a:rPr>
              <a:t>dBd</a:t>
            </a:r>
            <a:r>
              <a:rPr lang="en-US" b="1" dirty="0">
                <a:solidFill>
                  <a:srgbClr val="FF0000"/>
                </a:solidFill>
              </a:rPr>
              <a:t> is decibel dipole, </a:t>
            </a:r>
            <a:r>
              <a:rPr lang="en-US" b="1" dirty="0" err="1">
                <a:solidFill>
                  <a:srgbClr val="FF0000"/>
                </a:solidFill>
              </a:rPr>
              <a:t>dBi</a:t>
            </a:r>
            <a:r>
              <a:rPr lang="en-US" b="1" dirty="0">
                <a:solidFill>
                  <a:srgbClr val="FF0000"/>
                </a:solidFill>
              </a:rPr>
              <a:t> is decibel isotropic</a:t>
            </a:r>
          </a:p>
        </p:txBody>
      </p:sp>
    </p:spTree>
    <p:extLst>
      <p:ext uri="{BB962C8B-B14F-4D97-AF65-F5344CB8AC3E}">
        <p14:creationId xmlns:p14="http://schemas.microsoft.com/office/powerpoint/2010/main" val="2503624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42B645-3E52-4527-A39A-8CC77F8FB6A8}"/>
              </a:ext>
            </a:extLst>
          </p:cNvPr>
          <p:cNvPicPr>
            <a:picLocks noChangeAspect="1"/>
          </p:cNvPicPr>
          <p:nvPr/>
        </p:nvPicPr>
        <p:blipFill>
          <a:blip r:embed="rId2"/>
          <a:stretch>
            <a:fillRect/>
          </a:stretch>
        </p:blipFill>
        <p:spPr>
          <a:xfrm>
            <a:off x="4960189" y="3806694"/>
            <a:ext cx="3424686" cy="3018502"/>
          </a:xfrm>
          <a:prstGeom prst="rect">
            <a:avLst/>
          </a:prstGeom>
        </p:spPr>
      </p:pic>
      <p:pic>
        <p:nvPicPr>
          <p:cNvPr id="6" name="Picture 5">
            <a:extLst>
              <a:ext uri="{FF2B5EF4-FFF2-40B4-BE49-F238E27FC236}">
                <a16:creationId xmlns:a16="http://schemas.microsoft.com/office/drawing/2014/main" id="{3AFA4E2A-3997-4278-85FF-E98A7A71EE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052" y="3806694"/>
            <a:ext cx="3295830" cy="3012235"/>
          </a:xfrm>
          <a:prstGeom prst="rect">
            <a:avLst/>
          </a:prstGeom>
        </p:spPr>
      </p:pic>
      <p:sp>
        <p:nvSpPr>
          <p:cNvPr id="2" name="Title 1">
            <a:extLst>
              <a:ext uri="{FF2B5EF4-FFF2-40B4-BE49-F238E27FC236}">
                <a16:creationId xmlns:a16="http://schemas.microsoft.com/office/drawing/2014/main" id="{9A5434C0-B6F6-4C8E-B1C5-D2792CEAC52E}"/>
              </a:ext>
            </a:extLst>
          </p:cNvPr>
          <p:cNvSpPr>
            <a:spLocks noGrp="1"/>
          </p:cNvSpPr>
          <p:nvPr>
            <p:ph type="title"/>
          </p:nvPr>
        </p:nvSpPr>
        <p:spPr/>
        <p:txBody>
          <a:bodyPr/>
          <a:lstStyle/>
          <a:p>
            <a:r>
              <a:rPr lang="en-US" dirty="0"/>
              <a:t>Antenna basics: Gain</a:t>
            </a:r>
          </a:p>
        </p:txBody>
      </p:sp>
      <p:sp>
        <p:nvSpPr>
          <p:cNvPr id="3" name="Content Placeholder 2">
            <a:extLst>
              <a:ext uri="{FF2B5EF4-FFF2-40B4-BE49-F238E27FC236}">
                <a16:creationId xmlns:a16="http://schemas.microsoft.com/office/drawing/2014/main" id="{AB2F774F-E32C-42E9-8B4E-E79D594FE6DF}"/>
              </a:ext>
            </a:extLst>
          </p:cNvPr>
          <p:cNvSpPr>
            <a:spLocks noGrp="1"/>
          </p:cNvSpPr>
          <p:nvPr>
            <p:ph sz="half" idx="2"/>
          </p:nvPr>
        </p:nvSpPr>
        <p:spPr>
          <a:xfrm>
            <a:off x="914401" y="1266092"/>
            <a:ext cx="4340888" cy="5401431"/>
          </a:xfrm>
        </p:spPr>
        <p:txBody>
          <a:bodyPr/>
          <a:lstStyle/>
          <a:p>
            <a:pPr marL="0" indent="0">
              <a:buNone/>
            </a:pPr>
            <a:r>
              <a:rPr lang="en-US" dirty="0"/>
              <a:t>How does an Omni directional antenna radiate?</a:t>
            </a:r>
          </a:p>
          <a:p>
            <a:endParaRPr lang="en-US" dirty="0"/>
          </a:p>
          <a:p>
            <a:r>
              <a:rPr lang="en-US" dirty="0"/>
              <a:t>Compare it to a Donut</a:t>
            </a:r>
          </a:p>
          <a:p>
            <a:endParaRPr lang="en-US" dirty="0"/>
          </a:p>
          <a:p>
            <a:endParaRPr lang="en-US" dirty="0"/>
          </a:p>
          <a:p>
            <a:r>
              <a:rPr lang="en-US" dirty="0"/>
              <a:t>2 dB is circular </a:t>
            </a:r>
            <a:br>
              <a:rPr lang="en-US" dirty="0"/>
            </a:br>
            <a:r>
              <a:rPr lang="en-US" dirty="0"/>
              <a:t>+/- 800m range with DX80</a:t>
            </a:r>
          </a:p>
          <a:p>
            <a:r>
              <a:rPr lang="en-US" dirty="0"/>
              <a:t>7 dB is flatter but covers a larger distance</a:t>
            </a:r>
          </a:p>
        </p:txBody>
      </p:sp>
      <p:pic>
        <p:nvPicPr>
          <p:cNvPr id="7" name="Picture 6">
            <a:extLst>
              <a:ext uri="{FF2B5EF4-FFF2-40B4-BE49-F238E27FC236}">
                <a16:creationId xmlns:a16="http://schemas.microsoft.com/office/drawing/2014/main" id="{92739BB4-3B2D-4149-9449-28E1D4E685C2}"/>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927414" y="3125374"/>
            <a:ext cx="1183179" cy="818365"/>
          </a:xfrm>
          <a:prstGeom prst="rect">
            <a:avLst/>
          </a:prstGeom>
        </p:spPr>
      </p:pic>
      <p:pic>
        <p:nvPicPr>
          <p:cNvPr id="9" name="Picture 8">
            <a:extLst>
              <a:ext uri="{FF2B5EF4-FFF2-40B4-BE49-F238E27FC236}">
                <a16:creationId xmlns:a16="http://schemas.microsoft.com/office/drawing/2014/main" id="{77FD8A98-705F-4E11-A351-4E62E8AC0C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3746" y="1102660"/>
            <a:ext cx="4839687" cy="2022714"/>
          </a:xfrm>
          <a:prstGeom prst="rect">
            <a:avLst/>
          </a:prstGeom>
        </p:spPr>
      </p:pic>
    </p:spTree>
    <p:extLst>
      <p:ext uri="{BB962C8B-B14F-4D97-AF65-F5344CB8AC3E}">
        <p14:creationId xmlns:p14="http://schemas.microsoft.com/office/powerpoint/2010/main" val="66785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091DD-F20C-49A4-8C21-F6036D5004B8}"/>
              </a:ext>
            </a:extLst>
          </p:cNvPr>
          <p:cNvSpPr>
            <a:spLocks noGrp="1"/>
          </p:cNvSpPr>
          <p:nvPr>
            <p:ph type="title"/>
          </p:nvPr>
        </p:nvSpPr>
        <p:spPr/>
        <p:txBody>
          <a:bodyPr/>
          <a:lstStyle/>
          <a:p>
            <a:r>
              <a:rPr lang="en-US" dirty="0"/>
              <a:t>Antenna basics: Gain</a:t>
            </a:r>
          </a:p>
        </p:txBody>
      </p:sp>
      <p:sp>
        <p:nvSpPr>
          <p:cNvPr id="3" name="Content Placeholder 2">
            <a:extLst>
              <a:ext uri="{FF2B5EF4-FFF2-40B4-BE49-F238E27FC236}">
                <a16:creationId xmlns:a16="http://schemas.microsoft.com/office/drawing/2014/main" id="{A4C2893E-4B9E-416B-9D76-5A9046B33422}"/>
              </a:ext>
            </a:extLst>
          </p:cNvPr>
          <p:cNvSpPr>
            <a:spLocks noGrp="1"/>
          </p:cNvSpPr>
          <p:nvPr>
            <p:ph sz="half" idx="2"/>
          </p:nvPr>
        </p:nvSpPr>
        <p:spPr>
          <a:xfrm>
            <a:off x="914400" y="1502230"/>
            <a:ext cx="10363200" cy="5155246"/>
          </a:xfrm>
        </p:spPr>
        <p:txBody>
          <a:bodyPr>
            <a:normAutofit fontScale="85000" lnSpcReduction="20000"/>
          </a:bodyPr>
          <a:lstStyle/>
          <a:p>
            <a:r>
              <a:rPr lang="en-US" altLang="en-US" dirty="0"/>
              <a:t>Relates directly to an antenna’s radiation pattern and range</a:t>
            </a:r>
          </a:p>
          <a:p>
            <a:r>
              <a:rPr lang="en-US" altLang="en-US" dirty="0"/>
              <a:t>Adding gain does not amplify the signal; it focuses it, the same amount of power through the antenna – this is dictated by the frequency and power of the RF amplifier</a:t>
            </a:r>
          </a:p>
          <a:p>
            <a:endParaRPr lang="en-US" altLang="en-US" dirty="0"/>
          </a:p>
          <a:p>
            <a:endParaRPr lang="en-US" altLang="en-US" dirty="0"/>
          </a:p>
          <a:p>
            <a:endParaRPr lang="fr-BE" altLang="en-US" dirty="0"/>
          </a:p>
          <a:p>
            <a:endParaRPr lang="fr-BE" altLang="en-US" dirty="0"/>
          </a:p>
          <a:p>
            <a:endParaRPr lang="fr-BE" altLang="en-US" dirty="0"/>
          </a:p>
          <a:p>
            <a:endParaRPr lang="fr-BE" altLang="en-US" dirty="0"/>
          </a:p>
          <a:p>
            <a:endParaRPr lang="fr-BE" altLang="en-US" dirty="0"/>
          </a:p>
          <a:p>
            <a:endParaRPr lang="fr-BE" altLang="en-US" dirty="0"/>
          </a:p>
          <a:p>
            <a:endParaRPr lang="fr-BE" altLang="en-US" dirty="0"/>
          </a:p>
          <a:p>
            <a:endParaRPr lang="fr-BE" altLang="en-US" dirty="0"/>
          </a:p>
          <a:p>
            <a:r>
              <a:rPr lang="en-US" altLang="en-US" sz="1600" dirty="0"/>
              <a:t>In USA, Federal Communication Commission (FCC) states that radio system may not exceed 30 dBm EIRP</a:t>
            </a:r>
          </a:p>
          <a:p>
            <a:r>
              <a:rPr lang="en-US" altLang="en-US" sz="1600" dirty="0"/>
              <a:t>EIRP = </a:t>
            </a:r>
            <a:r>
              <a:rPr lang="en-US" altLang="en-US" sz="1600" u="sng" dirty="0"/>
              <a:t>E</a:t>
            </a:r>
            <a:r>
              <a:rPr lang="en-US" altLang="en-US" sz="1600" dirty="0"/>
              <a:t>mitted </a:t>
            </a:r>
            <a:r>
              <a:rPr lang="en-US" altLang="en-US" sz="1600" u="sng" dirty="0"/>
              <a:t>I</a:t>
            </a:r>
            <a:r>
              <a:rPr lang="en-US" altLang="en-US" sz="1600" dirty="0"/>
              <a:t>sotropic </a:t>
            </a:r>
            <a:r>
              <a:rPr lang="en-US" altLang="en-US" sz="1600" u="sng" dirty="0"/>
              <a:t>R</a:t>
            </a:r>
            <a:r>
              <a:rPr lang="en-US" altLang="en-US" sz="1600" dirty="0"/>
              <a:t>adiated </a:t>
            </a:r>
            <a:r>
              <a:rPr lang="en-US" altLang="en-US" sz="1600" u="sng" dirty="0"/>
              <a:t>P</a:t>
            </a:r>
            <a:r>
              <a:rPr lang="en-US" altLang="en-US" sz="1600" dirty="0"/>
              <a:t>ower</a:t>
            </a:r>
          </a:p>
          <a:p>
            <a:endParaRPr lang="en-US" dirty="0"/>
          </a:p>
        </p:txBody>
      </p:sp>
      <p:pic>
        <p:nvPicPr>
          <p:cNvPr id="4" name="Picture 10">
            <a:extLst>
              <a:ext uri="{FF2B5EF4-FFF2-40B4-BE49-F238E27FC236}">
                <a16:creationId xmlns:a16="http://schemas.microsoft.com/office/drawing/2014/main" id="{A00EC377-4F10-46D7-A1BB-A9078FD30A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392610" y="2923364"/>
            <a:ext cx="3606812" cy="3020828"/>
          </a:xfrm>
          <a:prstGeom prst="rect">
            <a:avLst/>
          </a:prstGeo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5" name="Picture 12" descr="AntennaGain1">
            <a:extLst>
              <a:ext uri="{FF2B5EF4-FFF2-40B4-BE49-F238E27FC236}">
                <a16:creationId xmlns:a16="http://schemas.microsoft.com/office/drawing/2014/main" id="{2022DEA4-9980-47C9-BA91-9C8B2A923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2580" y="2923364"/>
            <a:ext cx="3980661" cy="2655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304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EC36C-46B9-4262-8A04-F8DB41FBC65B}"/>
              </a:ext>
            </a:extLst>
          </p:cNvPr>
          <p:cNvSpPr>
            <a:spLocks noGrp="1"/>
          </p:cNvSpPr>
          <p:nvPr>
            <p:ph type="title"/>
          </p:nvPr>
        </p:nvSpPr>
        <p:spPr/>
        <p:txBody>
          <a:bodyPr/>
          <a:lstStyle/>
          <a:p>
            <a:r>
              <a:rPr lang="en-US" dirty="0"/>
              <a:t>Antenna basics: Omni directional antennas</a:t>
            </a:r>
          </a:p>
        </p:txBody>
      </p:sp>
      <p:sp>
        <p:nvSpPr>
          <p:cNvPr id="3" name="Content Placeholder 2">
            <a:extLst>
              <a:ext uri="{FF2B5EF4-FFF2-40B4-BE49-F238E27FC236}">
                <a16:creationId xmlns:a16="http://schemas.microsoft.com/office/drawing/2014/main" id="{3CDC9646-8443-4BCA-B578-70D74F80BC5C}"/>
              </a:ext>
            </a:extLst>
          </p:cNvPr>
          <p:cNvSpPr>
            <a:spLocks noGrp="1"/>
          </p:cNvSpPr>
          <p:nvPr>
            <p:ph sz="half" idx="2"/>
          </p:nvPr>
        </p:nvSpPr>
        <p:spPr>
          <a:xfrm>
            <a:off x="383722" y="1700464"/>
            <a:ext cx="5176762" cy="4957011"/>
          </a:xfrm>
        </p:spPr>
        <p:txBody>
          <a:bodyPr/>
          <a:lstStyle/>
          <a:p>
            <a:r>
              <a:rPr lang="en-US" dirty="0"/>
              <a:t>Higher dB antennas have</a:t>
            </a:r>
            <a:br>
              <a:rPr lang="en-US" dirty="0"/>
            </a:br>
            <a:r>
              <a:rPr lang="en-US" dirty="0"/>
              <a:t>longer range</a:t>
            </a:r>
          </a:p>
          <a:p>
            <a:r>
              <a:rPr lang="en-US" dirty="0"/>
              <a:t>Donuts must overlap</a:t>
            </a:r>
          </a:p>
          <a:p>
            <a:r>
              <a:rPr lang="en-US" dirty="0"/>
              <a:t>High dB antennas are more difficult </a:t>
            </a:r>
            <a:br>
              <a:rPr lang="en-US" dirty="0"/>
            </a:br>
            <a:r>
              <a:rPr lang="en-US" dirty="0"/>
              <a:t>to align due to narrower beam pattern</a:t>
            </a:r>
          </a:p>
        </p:txBody>
      </p:sp>
      <p:pic>
        <p:nvPicPr>
          <p:cNvPr id="5" name="Picture 4">
            <a:extLst>
              <a:ext uri="{FF2B5EF4-FFF2-40B4-BE49-F238E27FC236}">
                <a16:creationId xmlns:a16="http://schemas.microsoft.com/office/drawing/2014/main" id="{0542B3E4-4B92-40CB-94BA-59179123912D}"/>
              </a:ext>
            </a:extLst>
          </p:cNvPr>
          <p:cNvPicPr>
            <a:picLocks noChangeAspect="1"/>
          </p:cNvPicPr>
          <p:nvPr/>
        </p:nvPicPr>
        <p:blipFill>
          <a:blip r:embed="rId3"/>
          <a:stretch>
            <a:fillRect/>
          </a:stretch>
        </p:blipFill>
        <p:spPr>
          <a:xfrm>
            <a:off x="5448199" y="1453243"/>
            <a:ext cx="5954988" cy="4943029"/>
          </a:xfrm>
          <a:prstGeom prst="rect">
            <a:avLst/>
          </a:prstGeom>
        </p:spPr>
      </p:pic>
      <p:pic>
        <p:nvPicPr>
          <p:cNvPr id="7" name="Picture 6">
            <a:extLst>
              <a:ext uri="{FF2B5EF4-FFF2-40B4-BE49-F238E27FC236}">
                <a16:creationId xmlns:a16="http://schemas.microsoft.com/office/drawing/2014/main" id="{D86B9676-128F-4600-97A9-17CC3CA0A7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172" y="4245830"/>
            <a:ext cx="5176762" cy="2131174"/>
          </a:xfrm>
          <a:prstGeom prst="rect">
            <a:avLst/>
          </a:prstGeom>
        </p:spPr>
      </p:pic>
      <p:grpSp>
        <p:nvGrpSpPr>
          <p:cNvPr id="8" name="Group 16">
            <a:extLst>
              <a:ext uri="{FF2B5EF4-FFF2-40B4-BE49-F238E27FC236}">
                <a16:creationId xmlns:a16="http://schemas.microsoft.com/office/drawing/2014/main" id="{42E54060-56CC-4050-A1C4-8988ED4F874A}"/>
              </a:ext>
            </a:extLst>
          </p:cNvPr>
          <p:cNvGrpSpPr>
            <a:grpSpLocks/>
          </p:cNvGrpSpPr>
          <p:nvPr/>
        </p:nvGrpSpPr>
        <p:grpSpPr bwMode="auto">
          <a:xfrm>
            <a:off x="8651359" y="3607099"/>
            <a:ext cx="3279490" cy="3036394"/>
            <a:chOff x="867" y="1245"/>
            <a:chExt cx="3225" cy="2689"/>
          </a:xfrm>
        </p:grpSpPr>
        <p:pic>
          <p:nvPicPr>
            <p:cNvPr id="9" name="Picture 4">
              <a:extLst>
                <a:ext uri="{FF2B5EF4-FFF2-40B4-BE49-F238E27FC236}">
                  <a16:creationId xmlns:a16="http://schemas.microsoft.com/office/drawing/2014/main" id="{BFA0E84C-8838-4D33-ABB2-CBBB0BC499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958"/>
            <a:stretch>
              <a:fillRect/>
            </a:stretch>
          </p:blipFill>
          <p:spPr bwMode="auto">
            <a:xfrm>
              <a:off x="867" y="1245"/>
              <a:ext cx="2960" cy="2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a:extLst>
                <a:ext uri="{FF2B5EF4-FFF2-40B4-BE49-F238E27FC236}">
                  <a16:creationId xmlns:a16="http://schemas.microsoft.com/office/drawing/2014/main" id="{2474D82A-369E-4463-B26C-4D0BEE16F486}"/>
                </a:ext>
              </a:extLst>
            </p:cNvPr>
            <p:cNvGrpSpPr>
              <a:grpSpLocks/>
            </p:cNvGrpSpPr>
            <p:nvPr/>
          </p:nvGrpSpPr>
          <p:grpSpPr bwMode="auto">
            <a:xfrm>
              <a:off x="3362" y="1246"/>
              <a:ext cx="730" cy="2688"/>
              <a:chOff x="3272" y="1264"/>
              <a:chExt cx="730" cy="2688"/>
            </a:xfrm>
          </p:grpSpPr>
          <p:sp>
            <p:nvSpPr>
              <p:cNvPr id="11" name="Rectangle 6">
                <a:extLst>
                  <a:ext uri="{FF2B5EF4-FFF2-40B4-BE49-F238E27FC236}">
                    <a16:creationId xmlns:a16="http://schemas.microsoft.com/office/drawing/2014/main" id="{A93EF94D-004D-4064-8491-54D76088F13B}"/>
                  </a:ext>
                </a:extLst>
              </p:cNvPr>
              <p:cNvSpPr>
                <a:spLocks noChangeArrowheads="1"/>
              </p:cNvSpPr>
              <p:nvPr/>
            </p:nvSpPr>
            <p:spPr bwMode="auto">
              <a:xfrm>
                <a:off x="3560" y="2488"/>
                <a:ext cx="442" cy="824"/>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7">
                <a:extLst>
                  <a:ext uri="{FF2B5EF4-FFF2-40B4-BE49-F238E27FC236}">
                    <a16:creationId xmlns:a16="http://schemas.microsoft.com/office/drawing/2014/main" id="{685F02FC-11CA-4108-9F23-6616945BC421}"/>
                  </a:ext>
                </a:extLst>
              </p:cNvPr>
              <p:cNvSpPr>
                <a:spLocks noChangeArrowheads="1"/>
              </p:cNvSpPr>
              <p:nvPr/>
            </p:nvSpPr>
            <p:spPr bwMode="auto">
              <a:xfrm>
                <a:off x="3272" y="3632"/>
                <a:ext cx="712" cy="32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Rectangle 8">
                <a:extLst>
                  <a:ext uri="{FF2B5EF4-FFF2-40B4-BE49-F238E27FC236}">
                    <a16:creationId xmlns:a16="http://schemas.microsoft.com/office/drawing/2014/main" id="{8E3FF6DB-91AC-4BCA-9CCF-2710B14E1623}"/>
                  </a:ext>
                </a:extLst>
              </p:cNvPr>
              <p:cNvSpPr>
                <a:spLocks noChangeArrowheads="1"/>
              </p:cNvSpPr>
              <p:nvPr/>
            </p:nvSpPr>
            <p:spPr bwMode="auto">
              <a:xfrm>
                <a:off x="3328" y="1264"/>
                <a:ext cx="656" cy="12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Tree>
    <p:extLst>
      <p:ext uri="{BB962C8B-B14F-4D97-AF65-F5344CB8AC3E}">
        <p14:creationId xmlns:p14="http://schemas.microsoft.com/office/powerpoint/2010/main" val="315195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044E1-1486-4CCE-B163-55DDF930D02A}"/>
              </a:ext>
            </a:extLst>
          </p:cNvPr>
          <p:cNvSpPr>
            <a:spLocks noGrp="1"/>
          </p:cNvSpPr>
          <p:nvPr>
            <p:ph type="title"/>
          </p:nvPr>
        </p:nvSpPr>
        <p:spPr/>
        <p:txBody>
          <a:bodyPr/>
          <a:lstStyle/>
          <a:p>
            <a:r>
              <a:rPr lang="en-US" dirty="0"/>
              <a:t>Antenna basics: Directional antennas</a:t>
            </a:r>
          </a:p>
        </p:txBody>
      </p:sp>
      <p:sp>
        <p:nvSpPr>
          <p:cNvPr id="3" name="Content Placeholder 2">
            <a:extLst>
              <a:ext uri="{FF2B5EF4-FFF2-40B4-BE49-F238E27FC236}">
                <a16:creationId xmlns:a16="http://schemas.microsoft.com/office/drawing/2014/main" id="{5EED7884-F227-4579-85DE-221AE039744F}"/>
              </a:ext>
            </a:extLst>
          </p:cNvPr>
          <p:cNvSpPr>
            <a:spLocks noGrp="1"/>
          </p:cNvSpPr>
          <p:nvPr>
            <p:ph sz="half" idx="2"/>
          </p:nvPr>
        </p:nvSpPr>
        <p:spPr/>
        <p:txBody>
          <a:bodyPr/>
          <a:lstStyle/>
          <a:p>
            <a:r>
              <a:rPr lang="en-US" dirty="0"/>
              <a:t>High Gain antennas used for long distance communication</a:t>
            </a:r>
          </a:p>
          <a:p>
            <a:r>
              <a:rPr lang="en-US" dirty="0"/>
              <a:t>Beam patterns look more like cones</a:t>
            </a:r>
          </a:p>
          <a:p>
            <a:r>
              <a:rPr lang="en-US" dirty="0"/>
              <a:t>Very difficult to align</a:t>
            </a:r>
          </a:p>
          <a:p>
            <a:pPr lvl="1"/>
            <a:r>
              <a:rPr lang="en-US" dirty="0"/>
              <a:t>Antenna mounting height is key</a:t>
            </a:r>
          </a:p>
          <a:p>
            <a:pPr lvl="1"/>
            <a:r>
              <a:rPr lang="en-US" dirty="0"/>
              <a:t>Small changes in direction (angle) can largely effect signal strength</a:t>
            </a:r>
          </a:p>
          <a:p>
            <a:endParaRPr lang="en-US" dirty="0"/>
          </a:p>
        </p:txBody>
      </p:sp>
      <p:pic>
        <p:nvPicPr>
          <p:cNvPr id="4" name="Picture 3">
            <a:extLst>
              <a:ext uri="{FF2B5EF4-FFF2-40B4-BE49-F238E27FC236}">
                <a16:creationId xmlns:a16="http://schemas.microsoft.com/office/drawing/2014/main" id="{C7AD7A49-2A0B-457F-979D-B5CBE90F741A}"/>
              </a:ext>
            </a:extLst>
          </p:cNvPr>
          <p:cNvPicPr>
            <a:picLocks noChangeAspect="1"/>
          </p:cNvPicPr>
          <p:nvPr/>
        </p:nvPicPr>
        <p:blipFill>
          <a:blip r:embed="rId2"/>
          <a:stretch>
            <a:fillRect/>
          </a:stretch>
        </p:blipFill>
        <p:spPr>
          <a:xfrm>
            <a:off x="1566243" y="4786866"/>
            <a:ext cx="5953125" cy="1562100"/>
          </a:xfrm>
          <a:prstGeom prst="rect">
            <a:avLst/>
          </a:prstGeom>
        </p:spPr>
      </p:pic>
      <p:pic>
        <p:nvPicPr>
          <p:cNvPr id="5" name="Picture 4">
            <a:extLst>
              <a:ext uri="{FF2B5EF4-FFF2-40B4-BE49-F238E27FC236}">
                <a16:creationId xmlns:a16="http://schemas.microsoft.com/office/drawing/2014/main" id="{92393CFF-FBEF-47DE-899A-1402104B2325}"/>
              </a:ext>
            </a:extLst>
          </p:cNvPr>
          <p:cNvPicPr>
            <a:picLocks noChangeAspect="1"/>
          </p:cNvPicPr>
          <p:nvPr/>
        </p:nvPicPr>
        <p:blipFill>
          <a:blip r:embed="rId3"/>
          <a:stretch>
            <a:fillRect/>
          </a:stretch>
        </p:blipFill>
        <p:spPr>
          <a:xfrm>
            <a:off x="7974611" y="4617772"/>
            <a:ext cx="1468053" cy="1793713"/>
          </a:xfrm>
          <a:prstGeom prst="rect">
            <a:avLst/>
          </a:prstGeom>
        </p:spPr>
      </p:pic>
    </p:spTree>
    <p:extLst>
      <p:ext uri="{BB962C8B-B14F-4D97-AF65-F5344CB8AC3E}">
        <p14:creationId xmlns:p14="http://schemas.microsoft.com/office/powerpoint/2010/main" val="179952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7B248-6612-43F3-920B-A3AC8EA4B796}"/>
              </a:ext>
            </a:extLst>
          </p:cNvPr>
          <p:cNvSpPr>
            <a:spLocks noGrp="1"/>
          </p:cNvSpPr>
          <p:nvPr>
            <p:ph type="title"/>
          </p:nvPr>
        </p:nvSpPr>
        <p:spPr/>
        <p:txBody>
          <a:bodyPr/>
          <a:lstStyle/>
          <a:p>
            <a:r>
              <a:rPr lang="en-US" dirty="0"/>
              <a:t>Antenna basics: Line of Sight (</a:t>
            </a:r>
            <a:r>
              <a:rPr lang="en-US" dirty="0" err="1"/>
              <a:t>LoS</a:t>
            </a:r>
            <a:r>
              <a:rPr lang="en-US" dirty="0"/>
              <a:t>)</a:t>
            </a:r>
          </a:p>
        </p:txBody>
      </p:sp>
      <p:sp>
        <p:nvSpPr>
          <p:cNvPr id="3" name="Content Placeholder 2">
            <a:extLst>
              <a:ext uri="{FF2B5EF4-FFF2-40B4-BE49-F238E27FC236}">
                <a16:creationId xmlns:a16="http://schemas.microsoft.com/office/drawing/2014/main" id="{9889FAE3-27C9-4FF2-A016-B550B9C6A241}"/>
              </a:ext>
            </a:extLst>
          </p:cNvPr>
          <p:cNvSpPr>
            <a:spLocks noGrp="1"/>
          </p:cNvSpPr>
          <p:nvPr>
            <p:ph sz="half" idx="2"/>
          </p:nvPr>
        </p:nvSpPr>
        <p:spPr>
          <a:xfrm>
            <a:off x="914400" y="1700464"/>
            <a:ext cx="9302001" cy="4957011"/>
          </a:xfrm>
        </p:spPr>
        <p:txBody>
          <a:bodyPr/>
          <a:lstStyle/>
          <a:p>
            <a:r>
              <a:rPr lang="en-US" dirty="0"/>
              <a:t>Line of sight is important for the quality of the radio communication</a:t>
            </a:r>
          </a:p>
          <a:p>
            <a:r>
              <a:rPr lang="en-US" dirty="0"/>
              <a:t>The antennas must see each other</a:t>
            </a:r>
          </a:p>
        </p:txBody>
      </p:sp>
      <p:pic>
        <p:nvPicPr>
          <p:cNvPr id="13" name="Picture 12">
            <a:extLst>
              <a:ext uri="{FF2B5EF4-FFF2-40B4-BE49-F238E27FC236}">
                <a16:creationId xmlns:a16="http://schemas.microsoft.com/office/drawing/2014/main" id="{2B8423A1-5489-44C2-A39B-EFB0DC5F8A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2591" y="3329797"/>
            <a:ext cx="9302001" cy="3100667"/>
          </a:xfrm>
          <a:prstGeom prst="rect">
            <a:avLst/>
          </a:prstGeom>
        </p:spPr>
      </p:pic>
    </p:spTree>
    <p:extLst>
      <p:ext uri="{BB962C8B-B14F-4D97-AF65-F5344CB8AC3E}">
        <p14:creationId xmlns:p14="http://schemas.microsoft.com/office/powerpoint/2010/main" val="3356581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79E36-25FF-4221-92EE-9E645DC5D50A}"/>
              </a:ext>
            </a:extLst>
          </p:cNvPr>
          <p:cNvSpPr>
            <a:spLocks noGrp="1"/>
          </p:cNvSpPr>
          <p:nvPr>
            <p:ph type="title"/>
          </p:nvPr>
        </p:nvSpPr>
        <p:spPr/>
        <p:txBody>
          <a:bodyPr/>
          <a:lstStyle/>
          <a:p>
            <a:r>
              <a:rPr lang="fr-BE" dirty="0"/>
              <a:t>Fresnel Zone</a:t>
            </a:r>
            <a:endParaRPr lang="en-US" dirty="0"/>
          </a:p>
        </p:txBody>
      </p:sp>
      <p:sp>
        <p:nvSpPr>
          <p:cNvPr id="3" name="Content Placeholder 2">
            <a:extLst>
              <a:ext uri="{FF2B5EF4-FFF2-40B4-BE49-F238E27FC236}">
                <a16:creationId xmlns:a16="http://schemas.microsoft.com/office/drawing/2014/main" id="{EDE4BFEB-5B50-4D8D-B197-93208832E346}"/>
              </a:ext>
            </a:extLst>
          </p:cNvPr>
          <p:cNvSpPr>
            <a:spLocks noGrp="1"/>
          </p:cNvSpPr>
          <p:nvPr>
            <p:ph sz="half" idx="2"/>
          </p:nvPr>
        </p:nvSpPr>
        <p:spPr/>
        <p:txBody>
          <a:bodyPr/>
          <a:lstStyle/>
          <a:p>
            <a:r>
              <a:rPr lang="en-US" dirty="0"/>
              <a:t>The bigger the Fresnel Zone, the more power </a:t>
            </a:r>
            <a:br>
              <a:rPr lang="en-US" dirty="0"/>
            </a:br>
            <a:r>
              <a:rPr lang="en-US" dirty="0"/>
              <a:t>is transmitted</a:t>
            </a:r>
          </a:p>
        </p:txBody>
      </p:sp>
      <p:pic>
        <p:nvPicPr>
          <p:cNvPr id="4" name="Picture 3">
            <a:extLst>
              <a:ext uri="{FF2B5EF4-FFF2-40B4-BE49-F238E27FC236}">
                <a16:creationId xmlns:a16="http://schemas.microsoft.com/office/drawing/2014/main" id="{CF3CEF10-0612-494C-95D6-F60BE03674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48124"/>
            <a:ext cx="5226368" cy="2809875"/>
          </a:xfrm>
          <a:prstGeom prst="rect">
            <a:avLst/>
          </a:prstGeom>
        </p:spPr>
      </p:pic>
      <p:pic>
        <p:nvPicPr>
          <p:cNvPr id="5" name="Picture 4">
            <a:extLst>
              <a:ext uri="{FF2B5EF4-FFF2-40B4-BE49-F238E27FC236}">
                <a16:creationId xmlns:a16="http://schemas.microsoft.com/office/drawing/2014/main" id="{7B2B7A38-3E3D-46AA-B62B-01CEFA0ECD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8426" y="2331794"/>
            <a:ext cx="3045124" cy="1847175"/>
          </a:xfrm>
          <a:prstGeom prst="rect">
            <a:avLst/>
          </a:prstGeom>
        </p:spPr>
      </p:pic>
      <p:pic>
        <p:nvPicPr>
          <p:cNvPr id="6" name="Picture 5">
            <a:extLst>
              <a:ext uri="{FF2B5EF4-FFF2-40B4-BE49-F238E27FC236}">
                <a16:creationId xmlns:a16="http://schemas.microsoft.com/office/drawing/2014/main" id="{8FB61FEA-AE92-4EF9-9A8E-13E7FC81A2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2839" y="1179845"/>
            <a:ext cx="4754050" cy="5641473"/>
          </a:xfrm>
          <a:prstGeom prst="rect">
            <a:avLst/>
          </a:prstGeom>
        </p:spPr>
      </p:pic>
    </p:spTree>
    <p:extLst>
      <p:ext uri="{BB962C8B-B14F-4D97-AF65-F5344CB8AC3E}">
        <p14:creationId xmlns:p14="http://schemas.microsoft.com/office/powerpoint/2010/main" val="312611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1E5C5-C03C-4912-BA5E-20E3D96DE7BD}"/>
              </a:ext>
            </a:extLst>
          </p:cNvPr>
          <p:cNvSpPr>
            <a:spLocks noGrp="1"/>
          </p:cNvSpPr>
          <p:nvPr>
            <p:ph type="title"/>
          </p:nvPr>
        </p:nvSpPr>
        <p:spPr/>
        <p:txBody>
          <a:bodyPr/>
          <a:lstStyle/>
          <a:p>
            <a:r>
              <a:rPr lang="en-US" dirty="0"/>
              <a:t>Example:  System Effective Gain</a:t>
            </a:r>
          </a:p>
        </p:txBody>
      </p:sp>
      <p:sp>
        <p:nvSpPr>
          <p:cNvPr id="4" name="Line 91">
            <a:extLst>
              <a:ext uri="{FF2B5EF4-FFF2-40B4-BE49-F238E27FC236}">
                <a16:creationId xmlns:a16="http://schemas.microsoft.com/office/drawing/2014/main" id="{B0FB1326-87CC-4F02-BB1F-01DB090D7DA7}"/>
              </a:ext>
            </a:extLst>
          </p:cNvPr>
          <p:cNvSpPr>
            <a:spLocks noChangeShapeType="1"/>
          </p:cNvSpPr>
          <p:nvPr/>
        </p:nvSpPr>
        <p:spPr bwMode="auto">
          <a:xfrm flipV="1">
            <a:off x="2803525" y="4654550"/>
            <a:ext cx="0" cy="609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Rectangle 92">
            <a:extLst>
              <a:ext uri="{FF2B5EF4-FFF2-40B4-BE49-F238E27FC236}">
                <a16:creationId xmlns:a16="http://schemas.microsoft.com/office/drawing/2014/main" id="{0594E1E7-73F1-47E2-B8AE-55368326800E}"/>
              </a:ext>
            </a:extLst>
          </p:cNvPr>
          <p:cNvSpPr>
            <a:spLocks noChangeArrowheads="1"/>
          </p:cNvSpPr>
          <p:nvPr/>
        </p:nvSpPr>
        <p:spPr bwMode="auto">
          <a:xfrm>
            <a:off x="2765425" y="5467350"/>
            <a:ext cx="76200" cy="76200"/>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 name="Group 93">
            <a:extLst>
              <a:ext uri="{FF2B5EF4-FFF2-40B4-BE49-F238E27FC236}">
                <a16:creationId xmlns:a16="http://schemas.microsoft.com/office/drawing/2014/main" id="{2828F9E7-BBD3-4E79-AAA1-82A5C2B2F9F7}"/>
              </a:ext>
            </a:extLst>
          </p:cNvPr>
          <p:cNvGrpSpPr>
            <a:grpSpLocks/>
          </p:cNvGrpSpPr>
          <p:nvPr/>
        </p:nvGrpSpPr>
        <p:grpSpPr bwMode="auto">
          <a:xfrm>
            <a:off x="2600325" y="5537200"/>
            <a:ext cx="320675" cy="692150"/>
            <a:chOff x="1974" y="3164"/>
            <a:chExt cx="202" cy="436"/>
          </a:xfrm>
        </p:grpSpPr>
        <p:sp>
          <p:nvSpPr>
            <p:cNvPr id="7" name="AutoShape 94">
              <a:extLst>
                <a:ext uri="{FF2B5EF4-FFF2-40B4-BE49-F238E27FC236}">
                  <a16:creationId xmlns:a16="http://schemas.microsoft.com/office/drawing/2014/main" id="{1B698953-25DF-42BB-BFDF-6EB25B155BAC}"/>
                </a:ext>
              </a:extLst>
            </p:cNvPr>
            <p:cNvSpPr>
              <a:spLocks noChangeAspect="1" noChangeArrowheads="1"/>
            </p:cNvSpPr>
            <p:nvPr/>
          </p:nvSpPr>
          <p:spPr bwMode="auto">
            <a:xfrm>
              <a:off x="1988" y="3164"/>
              <a:ext cx="173" cy="221"/>
            </a:xfrm>
            <a:prstGeom prst="plaque">
              <a:avLst>
                <a:gd name="adj" fmla="val 16667"/>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95">
              <a:extLst>
                <a:ext uri="{FF2B5EF4-FFF2-40B4-BE49-F238E27FC236}">
                  <a16:creationId xmlns:a16="http://schemas.microsoft.com/office/drawing/2014/main" id="{64C8F8F7-49A8-486B-9A20-9FCF923DBAC5}"/>
                </a:ext>
              </a:extLst>
            </p:cNvPr>
            <p:cNvSpPr>
              <a:spLocks noChangeAspect="1" noChangeArrowheads="1"/>
            </p:cNvSpPr>
            <p:nvPr/>
          </p:nvSpPr>
          <p:spPr bwMode="auto">
            <a:xfrm>
              <a:off x="2004" y="3182"/>
              <a:ext cx="144" cy="184"/>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96">
              <a:extLst>
                <a:ext uri="{FF2B5EF4-FFF2-40B4-BE49-F238E27FC236}">
                  <a16:creationId xmlns:a16="http://schemas.microsoft.com/office/drawing/2014/main" id="{DCD302D4-2EF9-4CEB-AF8F-FDEF5AF38CE2}"/>
                </a:ext>
              </a:extLst>
            </p:cNvPr>
            <p:cNvSpPr>
              <a:spLocks noChangeAspect="1" noChangeArrowheads="1"/>
            </p:cNvSpPr>
            <p:nvPr/>
          </p:nvSpPr>
          <p:spPr bwMode="auto">
            <a:xfrm>
              <a:off x="2044" y="3385"/>
              <a:ext cx="73" cy="55"/>
            </a:xfrm>
            <a:prstGeom prst="rect">
              <a:avLst/>
            </a:prstGeom>
            <a:solidFill>
              <a:srgbClr val="96969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 name="Group 97">
              <a:extLst>
                <a:ext uri="{FF2B5EF4-FFF2-40B4-BE49-F238E27FC236}">
                  <a16:creationId xmlns:a16="http://schemas.microsoft.com/office/drawing/2014/main" id="{F3BB4E70-8F39-4E9A-B0E8-87E7E24CDBA4}"/>
                </a:ext>
              </a:extLst>
            </p:cNvPr>
            <p:cNvGrpSpPr>
              <a:grpSpLocks noChangeAspect="1"/>
            </p:cNvGrpSpPr>
            <p:nvPr/>
          </p:nvGrpSpPr>
          <p:grpSpPr bwMode="auto">
            <a:xfrm rot="-27000000">
              <a:off x="2002" y="3503"/>
              <a:ext cx="160" cy="34"/>
              <a:chOff x="432" y="1616"/>
              <a:chExt cx="1728" cy="128"/>
            </a:xfrm>
          </p:grpSpPr>
          <p:sp>
            <p:nvSpPr>
              <p:cNvPr id="13" name="Freeform 98">
                <a:extLst>
                  <a:ext uri="{FF2B5EF4-FFF2-40B4-BE49-F238E27FC236}">
                    <a16:creationId xmlns:a16="http://schemas.microsoft.com/office/drawing/2014/main" id="{312D3D6F-7AAE-4292-892D-2987EF6C7F58}"/>
                  </a:ext>
                </a:extLst>
              </p:cNvPr>
              <p:cNvSpPr>
                <a:spLocks noChangeAspect="1"/>
              </p:cNvSpPr>
              <p:nvPr/>
            </p:nvSpPr>
            <p:spPr bwMode="auto">
              <a:xfrm>
                <a:off x="432" y="1616"/>
                <a:ext cx="1728" cy="112"/>
              </a:xfrm>
              <a:custGeom>
                <a:avLst/>
                <a:gdLst>
                  <a:gd name="T0" fmla="*/ 1728 w 1728"/>
                  <a:gd name="T1" fmla="*/ 64 h 112"/>
                  <a:gd name="T2" fmla="*/ 1248 w 1728"/>
                  <a:gd name="T3" fmla="*/ 16 h 112"/>
                  <a:gd name="T4" fmla="*/ 864 w 1728"/>
                  <a:gd name="T5" fmla="*/ 112 h 112"/>
                  <a:gd name="T6" fmla="*/ 336 w 1728"/>
                  <a:gd name="T7" fmla="*/ 16 h 112"/>
                  <a:gd name="T8" fmla="*/ 0 w 1728"/>
                  <a:gd name="T9" fmla="*/ 16 h 112"/>
                </a:gdLst>
                <a:ahLst/>
                <a:cxnLst>
                  <a:cxn ang="0">
                    <a:pos x="T0" y="T1"/>
                  </a:cxn>
                  <a:cxn ang="0">
                    <a:pos x="T2" y="T3"/>
                  </a:cxn>
                  <a:cxn ang="0">
                    <a:pos x="T4" y="T5"/>
                  </a:cxn>
                  <a:cxn ang="0">
                    <a:pos x="T6" y="T7"/>
                  </a:cxn>
                  <a:cxn ang="0">
                    <a:pos x="T8" y="T9"/>
                  </a:cxn>
                </a:cxnLst>
                <a:rect l="0" t="0" r="r" b="b"/>
                <a:pathLst>
                  <a:path w="1728" h="112">
                    <a:moveTo>
                      <a:pt x="1728" y="64"/>
                    </a:moveTo>
                    <a:cubicBezTo>
                      <a:pt x="1560" y="36"/>
                      <a:pt x="1392" y="8"/>
                      <a:pt x="1248" y="16"/>
                    </a:cubicBezTo>
                    <a:cubicBezTo>
                      <a:pt x="1104" y="24"/>
                      <a:pt x="1016" y="112"/>
                      <a:pt x="864" y="112"/>
                    </a:cubicBezTo>
                    <a:cubicBezTo>
                      <a:pt x="712" y="112"/>
                      <a:pt x="480" y="32"/>
                      <a:pt x="336" y="16"/>
                    </a:cubicBezTo>
                    <a:cubicBezTo>
                      <a:pt x="192" y="0"/>
                      <a:pt x="96" y="8"/>
                      <a:pt x="0" y="16"/>
                    </a:cubicBezTo>
                  </a:path>
                </a:pathLst>
              </a:custGeom>
              <a:noFill/>
              <a:ln w="190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Freeform 99">
                <a:extLst>
                  <a:ext uri="{FF2B5EF4-FFF2-40B4-BE49-F238E27FC236}">
                    <a16:creationId xmlns:a16="http://schemas.microsoft.com/office/drawing/2014/main" id="{6730C18D-01AF-48D6-A471-531C9D17FEA0}"/>
                  </a:ext>
                </a:extLst>
              </p:cNvPr>
              <p:cNvSpPr>
                <a:spLocks noChangeAspect="1"/>
              </p:cNvSpPr>
              <p:nvPr/>
            </p:nvSpPr>
            <p:spPr bwMode="auto">
              <a:xfrm flipV="1">
                <a:off x="432" y="1632"/>
                <a:ext cx="1728" cy="112"/>
              </a:xfrm>
              <a:custGeom>
                <a:avLst/>
                <a:gdLst>
                  <a:gd name="T0" fmla="*/ 1728 w 1728"/>
                  <a:gd name="T1" fmla="*/ 64 h 112"/>
                  <a:gd name="T2" fmla="*/ 1248 w 1728"/>
                  <a:gd name="T3" fmla="*/ 16 h 112"/>
                  <a:gd name="T4" fmla="*/ 864 w 1728"/>
                  <a:gd name="T5" fmla="*/ 112 h 112"/>
                  <a:gd name="T6" fmla="*/ 336 w 1728"/>
                  <a:gd name="T7" fmla="*/ 16 h 112"/>
                  <a:gd name="T8" fmla="*/ 0 w 1728"/>
                  <a:gd name="T9" fmla="*/ 16 h 112"/>
                </a:gdLst>
                <a:ahLst/>
                <a:cxnLst>
                  <a:cxn ang="0">
                    <a:pos x="T0" y="T1"/>
                  </a:cxn>
                  <a:cxn ang="0">
                    <a:pos x="T2" y="T3"/>
                  </a:cxn>
                  <a:cxn ang="0">
                    <a:pos x="T4" y="T5"/>
                  </a:cxn>
                  <a:cxn ang="0">
                    <a:pos x="T6" y="T7"/>
                  </a:cxn>
                  <a:cxn ang="0">
                    <a:pos x="T8" y="T9"/>
                  </a:cxn>
                </a:cxnLst>
                <a:rect l="0" t="0" r="r" b="b"/>
                <a:pathLst>
                  <a:path w="1728" h="112">
                    <a:moveTo>
                      <a:pt x="1728" y="64"/>
                    </a:moveTo>
                    <a:cubicBezTo>
                      <a:pt x="1560" y="36"/>
                      <a:pt x="1392" y="8"/>
                      <a:pt x="1248" y="16"/>
                    </a:cubicBezTo>
                    <a:cubicBezTo>
                      <a:pt x="1104" y="24"/>
                      <a:pt x="1016" y="112"/>
                      <a:pt x="864" y="112"/>
                    </a:cubicBezTo>
                    <a:cubicBezTo>
                      <a:pt x="712" y="112"/>
                      <a:pt x="480" y="32"/>
                      <a:pt x="336" y="16"/>
                    </a:cubicBezTo>
                    <a:cubicBezTo>
                      <a:pt x="192" y="0"/>
                      <a:pt x="96" y="8"/>
                      <a:pt x="0" y="16"/>
                    </a:cubicBezTo>
                  </a:path>
                </a:pathLst>
              </a:custGeom>
              <a:noFill/>
              <a:ln w="1905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 name="AutoShape 100">
              <a:extLst>
                <a:ext uri="{FF2B5EF4-FFF2-40B4-BE49-F238E27FC236}">
                  <a16:creationId xmlns:a16="http://schemas.microsoft.com/office/drawing/2014/main" id="{51CD49DF-86F7-4D45-8F50-F156BAA15BE5}"/>
                </a:ext>
              </a:extLst>
            </p:cNvPr>
            <p:cNvSpPr>
              <a:spLocks noChangeArrowheads="1"/>
            </p:cNvSpPr>
            <p:nvPr/>
          </p:nvSpPr>
          <p:spPr bwMode="auto">
            <a:xfrm>
              <a:off x="2028" y="3259"/>
              <a:ext cx="96" cy="61"/>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101">
              <a:extLst>
                <a:ext uri="{FF2B5EF4-FFF2-40B4-BE49-F238E27FC236}">
                  <a16:creationId xmlns:a16="http://schemas.microsoft.com/office/drawing/2014/main" id="{3970BBF3-CEE0-4B30-B437-81A0E1FD6F26}"/>
                </a:ext>
              </a:extLst>
            </p:cNvPr>
            <p:cNvSpPr txBox="1">
              <a:spLocks noChangeArrowheads="1"/>
            </p:cNvSpPr>
            <p:nvPr/>
          </p:nvSpPr>
          <p:spPr bwMode="auto">
            <a:xfrm>
              <a:off x="1974" y="3232"/>
              <a:ext cx="202"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600">
                  <a:latin typeface="Arial" panose="020B0604020202020204" pitchFamily="34" charset="0"/>
                </a:rPr>
                <a:t>123</a:t>
              </a:r>
            </a:p>
          </p:txBody>
        </p:sp>
      </p:grpSp>
      <p:sp>
        <p:nvSpPr>
          <p:cNvPr id="15" name="Rectangle 102">
            <a:extLst>
              <a:ext uri="{FF2B5EF4-FFF2-40B4-BE49-F238E27FC236}">
                <a16:creationId xmlns:a16="http://schemas.microsoft.com/office/drawing/2014/main" id="{09A63FF7-D5F5-4358-A0EF-89B41D4EE151}"/>
              </a:ext>
            </a:extLst>
          </p:cNvPr>
          <p:cNvSpPr>
            <a:spLocks noChangeArrowheads="1"/>
          </p:cNvSpPr>
          <p:nvPr/>
        </p:nvSpPr>
        <p:spPr bwMode="auto">
          <a:xfrm>
            <a:off x="5838825" y="5762625"/>
            <a:ext cx="40005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7800" indent="-177800">
              <a:lnSpc>
                <a:spcPct val="90000"/>
              </a:lnSpc>
              <a:spcBef>
                <a:spcPct val="25000"/>
              </a:spcBef>
              <a:spcAft>
                <a:spcPct val="25000"/>
              </a:spcAft>
              <a:buClr>
                <a:schemeClr val="bg2"/>
              </a:buClr>
              <a:buSzPct val="80000"/>
              <a:buFont typeface="Wingdings" panose="05000000000000000000" pitchFamily="2" charset="2"/>
              <a:buChar char="n"/>
              <a:defRPr sz="2200">
                <a:solidFill>
                  <a:schemeClr val="tx1"/>
                </a:solidFill>
                <a:latin typeface="Tahoma" panose="020B0604030504040204" pitchFamily="34" charset="0"/>
              </a:defRPr>
            </a:lvl1pPr>
            <a:lvl2pPr marL="520700" indent="-177800">
              <a:lnSpc>
                <a:spcPct val="90000"/>
              </a:lnSpc>
              <a:spcBef>
                <a:spcPct val="25000"/>
              </a:spcBef>
              <a:spcAft>
                <a:spcPct val="25000"/>
              </a:spcAft>
              <a:buClr>
                <a:schemeClr val="bg2"/>
              </a:buClr>
              <a:buSzPct val="100000"/>
              <a:buChar char="–"/>
              <a:defRPr sz="2200">
                <a:solidFill>
                  <a:schemeClr val="tx1"/>
                </a:solidFill>
                <a:latin typeface="Tahoma" panose="020B0604030504040204" pitchFamily="34" charset="0"/>
              </a:defRPr>
            </a:lvl2pPr>
            <a:lvl3pPr marL="1143000" indent="-228600">
              <a:lnSpc>
                <a:spcPct val="90000"/>
              </a:lnSpc>
              <a:spcBef>
                <a:spcPct val="25000"/>
              </a:spcBef>
              <a:spcAft>
                <a:spcPct val="25000"/>
              </a:spcAft>
              <a:buClr>
                <a:schemeClr val="bg2"/>
              </a:buClr>
              <a:buSzPct val="70000"/>
              <a:buFont typeface="Wingdings" panose="05000000000000000000" pitchFamily="2" charset="2"/>
              <a:buChar char="n"/>
              <a:defRPr sz="2200">
                <a:solidFill>
                  <a:schemeClr val="tx1"/>
                </a:solidFill>
                <a:latin typeface="Tahoma" panose="020B0604030504040204" pitchFamily="34" charset="0"/>
              </a:defRPr>
            </a:lvl3pPr>
            <a:lvl4pPr marL="1600200" indent="-228600">
              <a:lnSpc>
                <a:spcPct val="90000"/>
              </a:lnSpc>
              <a:spcBef>
                <a:spcPct val="25000"/>
              </a:spcBef>
              <a:spcAft>
                <a:spcPct val="25000"/>
              </a:spcAft>
              <a:buClr>
                <a:schemeClr val="bg2"/>
              </a:buClr>
              <a:buSzPct val="100000"/>
              <a:buChar char="–"/>
              <a:defRPr sz="2200">
                <a:solidFill>
                  <a:schemeClr val="tx1"/>
                </a:solidFill>
                <a:latin typeface="Tahoma" panose="020B0604030504040204" pitchFamily="34" charset="0"/>
              </a:defRPr>
            </a:lvl4pPr>
            <a:lvl5pPr marL="2057400" indent="-228600">
              <a:lnSpc>
                <a:spcPct val="90000"/>
              </a:lnSpc>
              <a:spcBef>
                <a:spcPct val="25000"/>
              </a:spcBef>
              <a:spcAft>
                <a:spcPct val="25000"/>
              </a:spcAft>
              <a:buClr>
                <a:schemeClr val="bg2"/>
              </a:buClr>
              <a:buSzPct val="55000"/>
              <a:buFont typeface="Monotype Sorts" pitchFamily="2" charset="2"/>
              <a:buChar char="n"/>
              <a:defRPr sz="2200">
                <a:solidFill>
                  <a:schemeClr val="tx1"/>
                </a:solidFill>
                <a:latin typeface="Tahoma" panose="020B0604030504040204" pitchFamily="34" charset="0"/>
              </a:defRPr>
            </a:lvl5pPr>
            <a:lvl6pPr marL="2514600" indent="-228600" eaLnBrk="0" fontAlgn="base" hangingPunct="0">
              <a:lnSpc>
                <a:spcPct val="90000"/>
              </a:lnSpc>
              <a:spcBef>
                <a:spcPct val="25000"/>
              </a:spcBef>
              <a:spcAft>
                <a:spcPct val="25000"/>
              </a:spcAft>
              <a:buClr>
                <a:schemeClr val="bg2"/>
              </a:buClr>
              <a:buSzPct val="55000"/>
              <a:buFont typeface="Monotype Sorts" pitchFamily="2" charset="2"/>
              <a:buChar char="n"/>
              <a:defRPr sz="2200">
                <a:solidFill>
                  <a:schemeClr val="tx1"/>
                </a:solidFill>
                <a:latin typeface="Tahoma" panose="020B0604030504040204" pitchFamily="34" charset="0"/>
              </a:defRPr>
            </a:lvl6pPr>
            <a:lvl7pPr marL="2971800" indent="-228600" eaLnBrk="0" fontAlgn="base" hangingPunct="0">
              <a:lnSpc>
                <a:spcPct val="90000"/>
              </a:lnSpc>
              <a:spcBef>
                <a:spcPct val="25000"/>
              </a:spcBef>
              <a:spcAft>
                <a:spcPct val="25000"/>
              </a:spcAft>
              <a:buClr>
                <a:schemeClr val="bg2"/>
              </a:buClr>
              <a:buSzPct val="55000"/>
              <a:buFont typeface="Monotype Sorts" pitchFamily="2" charset="2"/>
              <a:buChar char="n"/>
              <a:defRPr sz="2200">
                <a:solidFill>
                  <a:schemeClr val="tx1"/>
                </a:solidFill>
                <a:latin typeface="Tahoma" panose="020B0604030504040204" pitchFamily="34" charset="0"/>
              </a:defRPr>
            </a:lvl7pPr>
            <a:lvl8pPr marL="3429000" indent="-228600" eaLnBrk="0" fontAlgn="base" hangingPunct="0">
              <a:lnSpc>
                <a:spcPct val="90000"/>
              </a:lnSpc>
              <a:spcBef>
                <a:spcPct val="25000"/>
              </a:spcBef>
              <a:spcAft>
                <a:spcPct val="25000"/>
              </a:spcAft>
              <a:buClr>
                <a:schemeClr val="bg2"/>
              </a:buClr>
              <a:buSzPct val="55000"/>
              <a:buFont typeface="Monotype Sorts" pitchFamily="2" charset="2"/>
              <a:buChar char="n"/>
              <a:defRPr sz="2200">
                <a:solidFill>
                  <a:schemeClr val="tx1"/>
                </a:solidFill>
                <a:latin typeface="Tahoma" panose="020B0604030504040204" pitchFamily="34" charset="0"/>
              </a:defRPr>
            </a:lvl8pPr>
            <a:lvl9pPr marL="3886200" indent="-228600" eaLnBrk="0" fontAlgn="base" hangingPunct="0">
              <a:lnSpc>
                <a:spcPct val="90000"/>
              </a:lnSpc>
              <a:spcBef>
                <a:spcPct val="25000"/>
              </a:spcBef>
              <a:spcAft>
                <a:spcPct val="25000"/>
              </a:spcAft>
              <a:buClr>
                <a:schemeClr val="bg2"/>
              </a:buClr>
              <a:buSzPct val="55000"/>
              <a:buFont typeface="Monotype Sorts" pitchFamily="2" charset="2"/>
              <a:buChar char="n"/>
              <a:defRPr sz="2200">
                <a:solidFill>
                  <a:schemeClr val="tx1"/>
                </a:solidFill>
                <a:latin typeface="Tahoma" panose="020B0604030504040204" pitchFamily="34" charset="0"/>
              </a:defRPr>
            </a:lvl9pPr>
          </a:lstStyle>
          <a:p>
            <a:r>
              <a:rPr lang="en-US" altLang="en-US" sz="1500"/>
              <a:t>LMR400 coax = 3.9 dB / 100 feet</a:t>
            </a:r>
          </a:p>
          <a:p>
            <a:pPr lvl="1"/>
            <a:r>
              <a:rPr lang="en-US" altLang="en-US" sz="1500"/>
              <a:t>0.5 dB loss per connection</a:t>
            </a:r>
          </a:p>
          <a:p>
            <a:pPr lvl="1"/>
            <a:r>
              <a:rPr lang="en-US" altLang="en-US" sz="1500"/>
              <a:t>1.0 dB loss for Lightning Arrestor</a:t>
            </a:r>
          </a:p>
          <a:p>
            <a:endParaRPr lang="en-US" altLang="en-US" sz="1500"/>
          </a:p>
          <a:p>
            <a:endParaRPr lang="en-US" altLang="en-US" sz="1500"/>
          </a:p>
        </p:txBody>
      </p:sp>
      <p:sp>
        <p:nvSpPr>
          <p:cNvPr id="16" name="Text Box 103">
            <a:extLst>
              <a:ext uri="{FF2B5EF4-FFF2-40B4-BE49-F238E27FC236}">
                <a16:creationId xmlns:a16="http://schemas.microsoft.com/office/drawing/2014/main" id="{066A2695-5BE3-4355-8AA1-A322EC400079}"/>
              </a:ext>
            </a:extLst>
          </p:cNvPr>
          <p:cNvSpPr txBox="1">
            <a:spLocks noChangeArrowheads="1"/>
          </p:cNvSpPr>
          <p:nvPr/>
        </p:nvSpPr>
        <p:spPr bwMode="auto">
          <a:xfrm>
            <a:off x="2486025" y="6276975"/>
            <a:ext cx="1028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400">
                <a:latin typeface="Arial" panose="020B0604020202020204" pitchFamily="34" charset="0"/>
              </a:rPr>
              <a:t>Gateway</a:t>
            </a:r>
          </a:p>
        </p:txBody>
      </p:sp>
      <p:sp>
        <p:nvSpPr>
          <p:cNvPr id="17" name="Rectangle 104">
            <a:extLst>
              <a:ext uri="{FF2B5EF4-FFF2-40B4-BE49-F238E27FC236}">
                <a16:creationId xmlns:a16="http://schemas.microsoft.com/office/drawing/2014/main" id="{6A7012A5-3285-45AC-B879-6068C7A9E8B9}"/>
              </a:ext>
            </a:extLst>
          </p:cNvPr>
          <p:cNvSpPr>
            <a:spLocks noChangeArrowheads="1"/>
          </p:cNvSpPr>
          <p:nvPr/>
        </p:nvSpPr>
        <p:spPr bwMode="auto">
          <a:xfrm>
            <a:off x="2765425" y="5251450"/>
            <a:ext cx="76200" cy="76200"/>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Rectangle 105">
            <a:extLst>
              <a:ext uri="{FF2B5EF4-FFF2-40B4-BE49-F238E27FC236}">
                <a16:creationId xmlns:a16="http://schemas.microsoft.com/office/drawing/2014/main" id="{5D365812-97C5-4A85-8563-B055CD25F5BF}"/>
              </a:ext>
            </a:extLst>
          </p:cNvPr>
          <p:cNvSpPr>
            <a:spLocks noChangeArrowheads="1"/>
          </p:cNvSpPr>
          <p:nvPr/>
        </p:nvSpPr>
        <p:spPr bwMode="auto">
          <a:xfrm>
            <a:off x="2755900" y="4552950"/>
            <a:ext cx="95250" cy="152400"/>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Freeform 106">
            <a:extLst>
              <a:ext uri="{FF2B5EF4-FFF2-40B4-BE49-F238E27FC236}">
                <a16:creationId xmlns:a16="http://schemas.microsoft.com/office/drawing/2014/main" id="{169F492C-6454-4F6A-9D36-078A362E8D45}"/>
              </a:ext>
            </a:extLst>
          </p:cNvPr>
          <p:cNvSpPr>
            <a:spLocks/>
          </p:cNvSpPr>
          <p:nvPr/>
        </p:nvSpPr>
        <p:spPr bwMode="auto">
          <a:xfrm>
            <a:off x="2787650" y="3092450"/>
            <a:ext cx="711200" cy="1092200"/>
          </a:xfrm>
          <a:custGeom>
            <a:avLst/>
            <a:gdLst>
              <a:gd name="T0" fmla="*/ 16 w 448"/>
              <a:gd name="T1" fmla="*/ 688 h 688"/>
              <a:gd name="T2" fmla="*/ 16 w 448"/>
              <a:gd name="T3" fmla="*/ 400 h 688"/>
              <a:gd name="T4" fmla="*/ 112 w 448"/>
              <a:gd name="T5" fmla="*/ 64 h 688"/>
              <a:gd name="T6" fmla="*/ 448 w 448"/>
              <a:gd name="T7" fmla="*/ 16 h 688"/>
            </a:gdLst>
            <a:ahLst/>
            <a:cxnLst>
              <a:cxn ang="0">
                <a:pos x="T0" y="T1"/>
              </a:cxn>
              <a:cxn ang="0">
                <a:pos x="T2" y="T3"/>
              </a:cxn>
              <a:cxn ang="0">
                <a:pos x="T4" y="T5"/>
              </a:cxn>
              <a:cxn ang="0">
                <a:pos x="T6" y="T7"/>
              </a:cxn>
            </a:cxnLst>
            <a:rect l="0" t="0" r="r" b="b"/>
            <a:pathLst>
              <a:path w="448" h="688">
                <a:moveTo>
                  <a:pt x="16" y="688"/>
                </a:moveTo>
                <a:cubicBezTo>
                  <a:pt x="8" y="596"/>
                  <a:pt x="0" y="504"/>
                  <a:pt x="16" y="400"/>
                </a:cubicBezTo>
                <a:cubicBezTo>
                  <a:pt x="32" y="296"/>
                  <a:pt x="40" y="128"/>
                  <a:pt x="112" y="64"/>
                </a:cubicBezTo>
                <a:cubicBezTo>
                  <a:pt x="184" y="0"/>
                  <a:pt x="392" y="24"/>
                  <a:pt x="448" y="16"/>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Rectangle 107">
            <a:extLst>
              <a:ext uri="{FF2B5EF4-FFF2-40B4-BE49-F238E27FC236}">
                <a16:creationId xmlns:a16="http://schemas.microsoft.com/office/drawing/2014/main" id="{297ABBF8-6869-4794-A34A-A798D785EA41}"/>
              </a:ext>
            </a:extLst>
          </p:cNvPr>
          <p:cNvSpPr>
            <a:spLocks noChangeArrowheads="1"/>
          </p:cNvSpPr>
          <p:nvPr/>
        </p:nvSpPr>
        <p:spPr bwMode="auto">
          <a:xfrm>
            <a:off x="2755900" y="4171950"/>
            <a:ext cx="95250" cy="152400"/>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 name="Group 108">
            <a:extLst>
              <a:ext uri="{FF2B5EF4-FFF2-40B4-BE49-F238E27FC236}">
                <a16:creationId xmlns:a16="http://schemas.microsoft.com/office/drawing/2014/main" id="{EA75520C-07EB-472A-87E8-9BC081093CDD}"/>
              </a:ext>
            </a:extLst>
          </p:cNvPr>
          <p:cNvGrpSpPr>
            <a:grpSpLocks/>
          </p:cNvGrpSpPr>
          <p:nvPr/>
        </p:nvGrpSpPr>
        <p:grpSpPr bwMode="auto">
          <a:xfrm>
            <a:off x="3181350" y="2578100"/>
            <a:ext cx="793750" cy="768350"/>
            <a:chOff x="2400" y="1308"/>
            <a:chExt cx="500" cy="484"/>
          </a:xfrm>
        </p:grpSpPr>
        <p:sp>
          <p:nvSpPr>
            <p:cNvPr id="22" name="Text Box 109">
              <a:extLst>
                <a:ext uri="{FF2B5EF4-FFF2-40B4-BE49-F238E27FC236}">
                  <a16:creationId xmlns:a16="http://schemas.microsoft.com/office/drawing/2014/main" id="{24443604-2A99-4EFA-BF1A-A04B2517D8EF}"/>
                </a:ext>
              </a:extLst>
            </p:cNvPr>
            <p:cNvSpPr txBox="1">
              <a:spLocks noChangeArrowheads="1"/>
            </p:cNvSpPr>
            <p:nvPr/>
          </p:nvSpPr>
          <p:spPr bwMode="auto">
            <a:xfrm rot="-5400000">
              <a:off x="2362" y="1350"/>
              <a:ext cx="48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3600">
                  <a:latin typeface="Arial" panose="020B0604020202020204" pitchFamily="34" charset="0"/>
                  <a:cs typeface="Arial" panose="020B0604020202020204" pitchFamily="34" charset="0"/>
                </a:rPr>
                <a:t>~</a:t>
              </a:r>
            </a:p>
          </p:txBody>
        </p:sp>
        <p:sp>
          <p:nvSpPr>
            <p:cNvPr id="23" name="Text Box 110">
              <a:extLst>
                <a:ext uri="{FF2B5EF4-FFF2-40B4-BE49-F238E27FC236}">
                  <a16:creationId xmlns:a16="http://schemas.microsoft.com/office/drawing/2014/main" id="{B39E0DA7-E864-4EB7-89ED-CBB1DAC41927}"/>
                </a:ext>
              </a:extLst>
            </p:cNvPr>
            <p:cNvSpPr txBox="1">
              <a:spLocks noChangeArrowheads="1"/>
            </p:cNvSpPr>
            <p:nvPr/>
          </p:nvSpPr>
          <p:spPr bwMode="auto">
            <a:xfrm rot="-5400000">
              <a:off x="2458" y="1346"/>
              <a:ext cx="48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3600">
                  <a:latin typeface="Arial" panose="020B0604020202020204" pitchFamily="34" charset="0"/>
                  <a:cs typeface="Arial" panose="020B0604020202020204" pitchFamily="34" charset="0"/>
                </a:rPr>
                <a:t>~</a:t>
              </a:r>
            </a:p>
          </p:txBody>
        </p:sp>
      </p:grpSp>
      <p:sp>
        <p:nvSpPr>
          <p:cNvPr id="24" name="Line 111">
            <a:extLst>
              <a:ext uri="{FF2B5EF4-FFF2-40B4-BE49-F238E27FC236}">
                <a16:creationId xmlns:a16="http://schemas.microsoft.com/office/drawing/2014/main" id="{E4FACB34-AE3E-4A63-8BC4-68E912002B5F}"/>
              </a:ext>
            </a:extLst>
          </p:cNvPr>
          <p:cNvSpPr>
            <a:spLocks noChangeShapeType="1"/>
          </p:cNvSpPr>
          <p:nvPr/>
        </p:nvSpPr>
        <p:spPr bwMode="auto">
          <a:xfrm>
            <a:off x="3657600" y="3117850"/>
            <a:ext cx="1371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Freeform 112">
            <a:extLst>
              <a:ext uri="{FF2B5EF4-FFF2-40B4-BE49-F238E27FC236}">
                <a16:creationId xmlns:a16="http://schemas.microsoft.com/office/drawing/2014/main" id="{A01FCB5B-E66E-4833-9F14-368B68B10207}"/>
              </a:ext>
            </a:extLst>
          </p:cNvPr>
          <p:cNvSpPr>
            <a:spLocks/>
          </p:cNvSpPr>
          <p:nvPr/>
        </p:nvSpPr>
        <p:spPr bwMode="auto">
          <a:xfrm flipH="1" flipV="1">
            <a:off x="7591425" y="3422650"/>
            <a:ext cx="711200" cy="1092200"/>
          </a:xfrm>
          <a:custGeom>
            <a:avLst/>
            <a:gdLst>
              <a:gd name="T0" fmla="*/ 16 w 448"/>
              <a:gd name="T1" fmla="*/ 688 h 688"/>
              <a:gd name="T2" fmla="*/ 16 w 448"/>
              <a:gd name="T3" fmla="*/ 400 h 688"/>
              <a:gd name="T4" fmla="*/ 112 w 448"/>
              <a:gd name="T5" fmla="*/ 64 h 688"/>
              <a:gd name="T6" fmla="*/ 448 w 448"/>
              <a:gd name="T7" fmla="*/ 16 h 688"/>
            </a:gdLst>
            <a:ahLst/>
            <a:cxnLst>
              <a:cxn ang="0">
                <a:pos x="T0" y="T1"/>
              </a:cxn>
              <a:cxn ang="0">
                <a:pos x="T2" y="T3"/>
              </a:cxn>
              <a:cxn ang="0">
                <a:pos x="T4" y="T5"/>
              </a:cxn>
              <a:cxn ang="0">
                <a:pos x="T6" y="T7"/>
              </a:cxn>
            </a:cxnLst>
            <a:rect l="0" t="0" r="r" b="b"/>
            <a:pathLst>
              <a:path w="448" h="688">
                <a:moveTo>
                  <a:pt x="16" y="688"/>
                </a:moveTo>
                <a:cubicBezTo>
                  <a:pt x="8" y="596"/>
                  <a:pt x="0" y="504"/>
                  <a:pt x="16" y="400"/>
                </a:cubicBezTo>
                <a:cubicBezTo>
                  <a:pt x="32" y="296"/>
                  <a:pt x="40" y="128"/>
                  <a:pt x="112" y="64"/>
                </a:cubicBezTo>
                <a:cubicBezTo>
                  <a:pt x="184" y="0"/>
                  <a:pt x="392" y="24"/>
                  <a:pt x="448" y="16"/>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Rectangle 113">
            <a:extLst>
              <a:ext uri="{FF2B5EF4-FFF2-40B4-BE49-F238E27FC236}">
                <a16:creationId xmlns:a16="http://schemas.microsoft.com/office/drawing/2014/main" id="{171B0389-332B-46FB-8305-C191294A02E1}"/>
              </a:ext>
            </a:extLst>
          </p:cNvPr>
          <p:cNvSpPr>
            <a:spLocks noChangeArrowheads="1"/>
          </p:cNvSpPr>
          <p:nvPr/>
        </p:nvSpPr>
        <p:spPr bwMode="auto">
          <a:xfrm>
            <a:off x="8220075" y="3279775"/>
            <a:ext cx="95250" cy="152400"/>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7" name="Group 151">
            <a:extLst>
              <a:ext uri="{FF2B5EF4-FFF2-40B4-BE49-F238E27FC236}">
                <a16:creationId xmlns:a16="http://schemas.microsoft.com/office/drawing/2014/main" id="{9153AB69-80C5-4440-8733-4830E8556A7F}"/>
              </a:ext>
            </a:extLst>
          </p:cNvPr>
          <p:cNvGrpSpPr>
            <a:grpSpLocks/>
          </p:cNvGrpSpPr>
          <p:nvPr/>
        </p:nvGrpSpPr>
        <p:grpSpPr bwMode="auto">
          <a:xfrm>
            <a:off x="8197850" y="1276350"/>
            <a:ext cx="152400" cy="1828800"/>
            <a:chOff x="4636" y="750"/>
            <a:chExt cx="96" cy="1152"/>
          </a:xfrm>
        </p:grpSpPr>
        <p:sp>
          <p:nvSpPr>
            <p:cNvPr id="28" name="Rectangle 115">
              <a:extLst>
                <a:ext uri="{FF2B5EF4-FFF2-40B4-BE49-F238E27FC236}">
                  <a16:creationId xmlns:a16="http://schemas.microsoft.com/office/drawing/2014/main" id="{F04E0E6C-0100-4367-971D-96EC850F1AFC}"/>
                </a:ext>
              </a:extLst>
            </p:cNvPr>
            <p:cNvSpPr>
              <a:spLocks noChangeArrowheads="1"/>
            </p:cNvSpPr>
            <p:nvPr/>
          </p:nvSpPr>
          <p:spPr bwMode="auto">
            <a:xfrm>
              <a:off x="4660" y="750"/>
              <a:ext cx="48" cy="86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Rectangle 116">
              <a:extLst>
                <a:ext uri="{FF2B5EF4-FFF2-40B4-BE49-F238E27FC236}">
                  <a16:creationId xmlns:a16="http://schemas.microsoft.com/office/drawing/2014/main" id="{A91042FE-C071-43CC-BA3D-DC1D21CB04D3}"/>
                </a:ext>
              </a:extLst>
            </p:cNvPr>
            <p:cNvSpPr>
              <a:spLocks noChangeArrowheads="1"/>
            </p:cNvSpPr>
            <p:nvPr/>
          </p:nvSpPr>
          <p:spPr bwMode="auto">
            <a:xfrm>
              <a:off x="4636" y="1614"/>
              <a:ext cx="96" cy="192"/>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Rectangle 117">
              <a:extLst>
                <a:ext uri="{FF2B5EF4-FFF2-40B4-BE49-F238E27FC236}">
                  <a16:creationId xmlns:a16="http://schemas.microsoft.com/office/drawing/2014/main" id="{E594C2DF-F8AB-4AB5-BFD9-2B80F4C06C03}"/>
                </a:ext>
              </a:extLst>
            </p:cNvPr>
            <p:cNvSpPr>
              <a:spLocks noChangeArrowheads="1"/>
            </p:cNvSpPr>
            <p:nvPr/>
          </p:nvSpPr>
          <p:spPr bwMode="auto">
            <a:xfrm>
              <a:off x="4660" y="1806"/>
              <a:ext cx="48" cy="96"/>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 name="Line 118">
            <a:extLst>
              <a:ext uri="{FF2B5EF4-FFF2-40B4-BE49-F238E27FC236}">
                <a16:creationId xmlns:a16="http://schemas.microsoft.com/office/drawing/2014/main" id="{B6D6C6CE-C7A2-40B5-AE44-ED5488EDFC6C}"/>
              </a:ext>
            </a:extLst>
          </p:cNvPr>
          <p:cNvSpPr>
            <a:spLocks noChangeShapeType="1"/>
          </p:cNvSpPr>
          <p:nvPr/>
        </p:nvSpPr>
        <p:spPr bwMode="auto">
          <a:xfrm flipH="1" flipV="1">
            <a:off x="8324850" y="3028950"/>
            <a:ext cx="254000" cy="95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119">
            <a:extLst>
              <a:ext uri="{FF2B5EF4-FFF2-40B4-BE49-F238E27FC236}">
                <a16:creationId xmlns:a16="http://schemas.microsoft.com/office/drawing/2014/main" id="{5588F631-F540-44C2-A301-32E44C277264}"/>
              </a:ext>
            </a:extLst>
          </p:cNvPr>
          <p:cNvSpPr>
            <a:spLocks noChangeShapeType="1"/>
          </p:cNvSpPr>
          <p:nvPr/>
        </p:nvSpPr>
        <p:spPr bwMode="auto">
          <a:xfrm flipH="1">
            <a:off x="2895600" y="3943350"/>
            <a:ext cx="3810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120">
            <a:extLst>
              <a:ext uri="{FF2B5EF4-FFF2-40B4-BE49-F238E27FC236}">
                <a16:creationId xmlns:a16="http://schemas.microsoft.com/office/drawing/2014/main" id="{884693DB-1FBE-4BB2-9BB6-464DA5CC0F83}"/>
              </a:ext>
            </a:extLst>
          </p:cNvPr>
          <p:cNvSpPr>
            <a:spLocks noChangeShapeType="1"/>
          </p:cNvSpPr>
          <p:nvPr/>
        </p:nvSpPr>
        <p:spPr bwMode="auto">
          <a:xfrm flipH="1" flipV="1">
            <a:off x="2895600" y="4629150"/>
            <a:ext cx="3810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Text Box 121">
            <a:extLst>
              <a:ext uri="{FF2B5EF4-FFF2-40B4-BE49-F238E27FC236}">
                <a16:creationId xmlns:a16="http://schemas.microsoft.com/office/drawing/2014/main" id="{6A52E31D-7EF4-4BB5-AB7E-4EA7B075D53F}"/>
              </a:ext>
            </a:extLst>
          </p:cNvPr>
          <p:cNvSpPr txBox="1">
            <a:spLocks noChangeArrowheads="1"/>
          </p:cNvSpPr>
          <p:nvPr/>
        </p:nvSpPr>
        <p:spPr bwMode="auto">
          <a:xfrm>
            <a:off x="8582025" y="3076575"/>
            <a:ext cx="10287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400">
                <a:latin typeface="Arial" panose="020B0604020202020204" pitchFamily="34" charset="0"/>
              </a:rPr>
              <a:t>N-type Female</a:t>
            </a:r>
          </a:p>
        </p:txBody>
      </p:sp>
      <p:sp>
        <p:nvSpPr>
          <p:cNvPr id="35" name="Text Box 122">
            <a:extLst>
              <a:ext uri="{FF2B5EF4-FFF2-40B4-BE49-F238E27FC236}">
                <a16:creationId xmlns:a16="http://schemas.microsoft.com/office/drawing/2014/main" id="{4F948165-782C-4EBB-AE85-43D6AACABB69}"/>
              </a:ext>
            </a:extLst>
          </p:cNvPr>
          <p:cNvSpPr txBox="1">
            <a:spLocks noChangeArrowheads="1"/>
          </p:cNvSpPr>
          <p:nvPr/>
        </p:nvSpPr>
        <p:spPr bwMode="auto">
          <a:xfrm>
            <a:off x="3276600" y="4705350"/>
            <a:ext cx="838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400">
                <a:latin typeface="Arial" panose="020B0604020202020204" pitchFamily="34" charset="0"/>
              </a:rPr>
              <a:t>N-type Male</a:t>
            </a:r>
          </a:p>
        </p:txBody>
      </p:sp>
      <p:sp>
        <p:nvSpPr>
          <p:cNvPr id="36" name="Text Box 123">
            <a:extLst>
              <a:ext uri="{FF2B5EF4-FFF2-40B4-BE49-F238E27FC236}">
                <a16:creationId xmlns:a16="http://schemas.microsoft.com/office/drawing/2014/main" id="{259E7239-4A50-4CEC-96DB-59A3140AAD40}"/>
              </a:ext>
            </a:extLst>
          </p:cNvPr>
          <p:cNvSpPr txBox="1">
            <a:spLocks noChangeArrowheads="1"/>
          </p:cNvSpPr>
          <p:nvPr/>
        </p:nvSpPr>
        <p:spPr bwMode="auto">
          <a:xfrm>
            <a:off x="3276600" y="3790950"/>
            <a:ext cx="10287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400">
                <a:latin typeface="Arial" panose="020B0604020202020204" pitchFamily="34" charset="0"/>
              </a:rPr>
              <a:t>N-type Female</a:t>
            </a:r>
          </a:p>
        </p:txBody>
      </p:sp>
      <p:sp>
        <p:nvSpPr>
          <p:cNvPr id="37" name="Line 124">
            <a:extLst>
              <a:ext uri="{FF2B5EF4-FFF2-40B4-BE49-F238E27FC236}">
                <a16:creationId xmlns:a16="http://schemas.microsoft.com/office/drawing/2014/main" id="{55249FEA-EE1D-40C7-AC73-B8ABABD92EDC}"/>
              </a:ext>
            </a:extLst>
          </p:cNvPr>
          <p:cNvSpPr>
            <a:spLocks noChangeShapeType="1"/>
          </p:cNvSpPr>
          <p:nvPr/>
        </p:nvSpPr>
        <p:spPr bwMode="auto">
          <a:xfrm>
            <a:off x="2876550" y="2819400"/>
            <a:ext cx="438150" cy="2857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Text Box 125">
            <a:extLst>
              <a:ext uri="{FF2B5EF4-FFF2-40B4-BE49-F238E27FC236}">
                <a16:creationId xmlns:a16="http://schemas.microsoft.com/office/drawing/2014/main" id="{F013EB23-236D-47CE-B0F1-ADDB56029C21}"/>
              </a:ext>
            </a:extLst>
          </p:cNvPr>
          <p:cNvSpPr txBox="1">
            <a:spLocks noChangeArrowheads="1"/>
          </p:cNvSpPr>
          <p:nvPr/>
        </p:nvSpPr>
        <p:spPr bwMode="auto">
          <a:xfrm>
            <a:off x="2066925" y="2457450"/>
            <a:ext cx="1066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400">
                <a:latin typeface="Arial" panose="020B0604020202020204" pitchFamily="34" charset="0"/>
              </a:rPr>
              <a:t>40 ft. LMR400</a:t>
            </a:r>
          </a:p>
        </p:txBody>
      </p:sp>
      <p:sp>
        <p:nvSpPr>
          <p:cNvPr id="39" name="Text Box 126">
            <a:extLst>
              <a:ext uri="{FF2B5EF4-FFF2-40B4-BE49-F238E27FC236}">
                <a16:creationId xmlns:a16="http://schemas.microsoft.com/office/drawing/2014/main" id="{E696CA74-A2A5-464F-9167-5A9A0D190B20}"/>
              </a:ext>
            </a:extLst>
          </p:cNvPr>
          <p:cNvSpPr txBox="1">
            <a:spLocks noChangeArrowheads="1"/>
          </p:cNvSpPr>
          <p:nvPr/>
        </p:nvSpPr>
        <p:spPr bwMode="auto">
          <a:xfrm>
            <a:off x="8305800" y="1123950"/>
            <a:ext cx="1028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400">
                <a:solidFill>
                  <a:srgbClr val="FF0000"/>
                </a:solidFill>
                <a:latin typeface="Arial" panose="020B0604020202020204" pitchFamily="34" charset="0"/>
              </a:rPr>
              <a:t>+ 8.15 dBi</a:t>
            </a:r>
          </a:p>
        </p:txBody>
      </p:sp>
      <p:sp>
        <p:nvSpPr>
          <p:cNvPr id="40" name="Text Box 127">
            <a:extLst>
              <a:ext uri="{FF2B5EF4-FFF2-40B4-BE49-F238E27FC236}">
                <a16:creationId xmlns:a16="http://schemas.microsoft.com/office/drawing/2014/main" id="{5636CED1-BF0C-4140-930B-F26443CAF721}"/>
              </a:ext>
            </a:extLst>
          </p:cNvPr>
          <p:cNvSpPr txBox="1">
            <a:spLocks noChangeArrowheads="1"/>
          </p:cNvSpPr>
          <p:nvPr/>
        </p:nvSpPr>
        <p:spPr bwMode="auto">
          <a:xfrm>
            <a:off x="1981200" y="5095875"/>
            <a:ext cx="1028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400">
                <a:solidFill>
                  <a:srgbClr val="FF0000"/>
                </a:solidFill>
                <a:latin typeface="Arial" panose="020B0604020202020204" pitchFamily="34" charset="0"/>
              </a:rPr>
              <a:t>- 0.5 dB</a:t>
            </a:r>
          </a:p>
        </p:txBody>
      </p:sp>
      <p:sp>
        <p:nvSpPr>
          <p:cNvPr id="41" name="Text Box 128">
            <a:extLst>
              <a:ext uri="{FF2B5EF4-FFF2-40B4-BE49-F238E27FC236}">
                <a16:creationId xmlns:a16="http://schemas.microsoft.com/office/drawing/2014/main" id="{E4E09A6E-E4F6-4332-AA96-D4F2C6EA8197}"/>
              </a:ext>
            </a:extLst>
          </p:cNvPr>
          <p:cNvSpPr txBox="1">
            <a:spLocks noChangeArrowheads="1"/>
          </p:cNvSpPr>
          <p:nvPr/>
        </p:nvSpPr>
        <p:spPr bwMode="auto">
          <a:xfrm>
            <a:off x="1981200" y="4267200"/>
            <a:ext cx="1028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400">
                <a:solidFill>
                  <a:srgbClr val="FF0000"/>
                </a:solidFill>
                <a:latin typeface="Arial" panose="020B0604020202020204" pitchFamily="34" charset="0"/>
              </a:rPr>
              <a:t>- 0.5 dB</a:t>
            </a:r>
          </a:p>
        </p:txBody>
      </p:sp>
      <p:sp>
        <p:nvSpPr>
          <p:cNvPr id="42" name="Text Box 129">
            <a:extLst>
              <a:ext uri="{FF2B5EF4-FFF2-40B4-BE49-F238E27FC236}">
                <a16:creationId xmlns:a16="http://schemas.microsoft.com/office/drawing/2014/main" id="{1E0E28D0-0893-428C-A7DF-802A2B59231B}"/>
              </a:ext>
            </a:extLst>
          </p:cNvPr>
          <p:cNvSpPr txBox="1">
            <a:spLocks noChangeArrowheads="1"/>
          </p:cNvSpPr>
          <p:nvPr/>
        </p:nvSpPr>
        <p:spPr bwMode="auto">
          <a:xfrm>
            <a:off x="5638800" y="2647950"/>
            <a:ext cx="1028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400">
                <a:solidFill>
                  <a:srgbClr val="FF0000"/>
                </a:solidFill>
                <a:latin typeface="Arial" panose="020B0604020202020204" pitchFamily="34" charset="0"/>
              </a:rPr>
              <a:t>- 1 dB</a:t>
            </a:r>
          </a:p>
        </p:txBody>
      </p:sp>
      <p:sp>
        <p:nvSpPr>
          <p:cNvPr id="43" name="Rectangle 130">
            <a:extLst>
              <a:ext uri="{FF2B5EF4-FFF2-40B4-BE49-F238E27FC236}">
                <a16:creationId xmlns:a16="http://schemas.microsoft.com/office/drawing/2014/main" id="{BBD979F7-37BA-4B60-A946-BEE7E9173982}"/>
              </a:ext>
            </a:extLst>
          </p:cNvPr>
          <p:cNvSpPr>
            <a:spLocks noChangeArrowheads="1"/>
          </p:cNvSpPr>
          <p:nvPr/>
        </p:nvSpPr>
        <p:spPr bwMode="auto">
          <a:xfrm>
            <a:off x="5410200" y="3028950"/>
            <a:ext cx="533400" cy="152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Rectangle 131">
            <a:extLst>
              <a:ext uri="{FF2B5EF4-FFF2-40B4-BE49-F238E27FC236}">
                <a16:creationId xmlns:a16="http://schemas.microsoft.com/office/drawing/2014/main" id="{20FD92FB-8F1A-4FA8-B28D-5B3D2EDF8ACB}"/>
              </a:ext>
            </a:extLst>
          </p:cNvPr>
          <p:cNvSpPr>
            <a:spLocks noChangeArrowheads="1"/>
          </p:cNvSpPr>
          <p:nvPr/>
        </p:nvSpPr>
        <p:spPr bwMode="auto">
          <a:xfrm rot="16200000">
            <a:off x="5057775" y="3038475"/>
            <a:ext cx="95250" cy="152400"/>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132">
            <a:extLst>
              <a:ext uri="{FF2B5EF4-FFF2-40B4-BE49-F238E27FC236}">
                <a16:creationId xmlns:a16="http://schemas.microsoft.com/office/drawing/2014/main" id="{FEF2300A-9726-400C-90E6-87DF2C4A2BD2}"/>
              </a:ext>
            </a:extLst>
          </p:cNvPr>
          <p:cNvSpPr>
            <a:spLocks noChangeShapeType="1"/>
          </p:cNvSpPr>
          <p:nvPr/>
        </p:nvSpPr>
        <p:spPr bwMode="auto">
          <a:xfrm flipV="1">
            <a:off x="5029200" y="3181350"/>
            <a:ext cx="76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Text Box 133">
            <a:extLst>
              <a:ext uri="{FF2B5EF4-FFF2-40B4-BE49-F238E27FC236}">
                <a16:creationId xmlns:a16="http://schemas.microsoft.com/office/drawing/2014/main" id="{45C6C80B-FC17-42B1-8440-6149CF9A428E}"/>
              </a:ext>
            </a:extLst>
          </p:cNvPr>
          <p:cNvSpPr txBox="1">
            <a:spLocks noChangeArrowheads="1"/>
          </p:cNvSpPr>
          <p:nvPr/>
        </p:nvSpPr>
        <p:spPr bwMode="auto">
          <a:xfrm>
            <a:off x="4648200" y="3486150"/>
            <a:ext cx="838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400">
                <a:latin typeface="Arial" panose="020B0604020202020204" pitchFamily="34" charset="0"/>
              </a:rPr>
              <a:t>N-type Male</a:t>
            </a:r>
          </a:p>
        </p:txBody>
      </p:sp>
      <p:sp>
        <p:nvSpPr>
          <p:cNvPr id="47" name="Line 134">
            <a:extLst>
              <a:ext uri="{FF2B5EF4-FFF2-40B4-BE49-F238E27FC236}">
                <a16:creationId xmlns:a16="http://schemas.microsoft.com/office/drawing/2014/main" id="{45A2EC5D-21CC-4FDD-B094-FAAF077E960A}"/>
              </a:ext>
            </a:extLst>
          </p:cNvPr>
          <p:cNvSpPr>
            <a:spLocks noChangeShapeType="1"/>
          </p:cNvSpPr>
          <p:nvPr/>
        </p:nvSpPr>
        <p:spPr bwMode="auto">
          <a:xfrm flipH="1">
            <a:off x="5638800" y="2571750"/>
            <a:ext cx="762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Text Box 135">
            <a:extLst>
              <a:ext uri="{FF2B5EF4-FFF2-40B4-BE49-F238E27FC236}">
                <a16:creationId xmlns:a16="http://schemas.microsoft.com/office/drawing/2014/main" id="{41396E99-F681-42BD-9580-C70AEA5A49E1}"/>
              </a:ext>
            </a:extLst>
          </p:cNvPr>
          <p:cNvSpPr txBox="1">
            <a:spLocks noChangeArrowheads="1"/>
          </p:cNvSpPr>
          <p:nvPr/>
        </p:nvSpPr>
        <p:spPr bwMode="auto">
          <a:xfrm>
            <a:off x="5029200" y="2133600"/>
            <a:ext cx="2133600" cy="45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60000"/>
              </a:lnSpc>
              <a:spcBef>
                <a:spcPct val="50000"/>
              </a:spcBef>
            </a:pPr>
            <a:r>
              <a:rPr lang="en-US" altLang="en-US" sz="1400">
                <a:latin typeface="Arial" panose="020B0604020202020204" pitchFamily="34" charset="0"/>
              </a:rPr>
              <a:t>N-Female to N-Male</a:t>
            </a:r>
          </a:p>
          <a:p>
            <a:pPr eaLnBrk="1" hangingPunct="1">
              <a:lnSpc>
                <a:spcPct val="60000"/>
              </a:lnSpc>
              <a:spcBef>
                <a:spcPct val="50000"/>
              </a:spcBef>
            </a:pPr>
            <a:r>
              <a:rPr lang="en-US" altLang="en-US" sz="1400">
                <a:latin typeface="Arial" panose="020B0604020202020204" pitchFamily="34" charset="0"/>
              </a:rPr>
              <a:t>Lightning Arrestor</a:t>
            </a:r>
          </a:p>
        </p:txBody>
      </p:sp>
      <p:sp>
        <p:nvSpPr>
          <p:cNvPr id="49" name="Line 136">
            <a:extLst>
              <a:ext uri="{FF2B5EF4-FFF2-40B4-BE49-F238E27FC236}">
                <a16:creationId xmlns:a16="http://schemas.microsoft.com/office/drawing/2014/main" id="{799146F7-2560-40A2-9AED-F5163052C2D7}"/>
              </a:ext>
            </a:extLst>
          </p:cNvPr>
          <p:cNvSpPr>
            <a:spLocks noChangeShapeType="1"/>
          </p:cNvSpPr>
          <p:nvPr/>
        </p:nvSpPr>
        <p:spPr bwMode="auto">
          <a:xfrm flipH="1">
            <a:off x="8334375" y="2033588"/>
            <a:ext cx="619125" cy="809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Text Box 137">
            <a:extLst>
              <a:ext uri="{FF2B5EF4-FFF2-40B4-BE49-F238E27FC236}">
                <a16:creationId xmlns:a16="http://schemas.microsoft.com/office/drawing/2014/main" id="{8500DA5E-8B6B-4AC8-B43E-C04FD9751942}"/>
              </a:ext>
            </a:extLst>
          </p:cNvPr>
          <p:cNvSpPr txBox="1">
            <a:spLocks noChangeArrowheads="1"/>
          </p:cNvSpPr>
          <p:nvPr/>
        </p:nvSpPr>
        <p:spPr bwMode="auto">
          <a:xfrm>
            <a:off x="8991600" y="1685925"/>
            <a:ext cx="914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400">
                <a:latin typeface="Arial" panose="020B0604020202020204" pitchFamily="34" charset="0"/>
              </a:rPr>
              <a:t>Omni antenna</a:t>
            </a:r>
          </a:p>
        </p:txBody>
      </p:sp>
      <p:sp>
        <p:nvSpPr>
          <p:cNvPr id="51" name="Text Box 138">
            <a:extLst>
              <a:ext uri="{FF2B5EF4-FFF2-40B4-BE49-F238E27FC236}">
                <a16:creationId xmlns:a16="http://schemas.microsoft.com/office/drawing/2014/main" id="{915D89CD-BFED-4FBB-B559-2792CBF88908}"/>
              </a:ext>
            </a:extLst>
          </p:cNvPr>
          <p:cNvSpPr txBox="1">
            <a:spLocks noChangeArrowheads="1"/>
          </p:cNvSpPr>
          <p:nvPr/>
        </p:nvSpPr>
        <p:spPr bwMode="auto">
          <a:xfrm>
            <a:off x="8763000" y="3914775"/>
            <a:ext cx="838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400">
                <a:latin typeface="Arial" panose="020B0604020202020204" pitchFamily="34" charset="0"/>
              </a:rPr>
              <a:t>N-type Male</a:t>
            </a:r>
          </a:p>
        </p:txBody>
      </p:sp>
      <p:sp>
        <p:nvSpPr>
          <p:cNvPr id="52" name="Line 139">
            <a:extLst>
              <a:ext uri="{FF2B5EF4-FFF2-40B4-BE49-F238E27FC236}">
                <a16:creationId xmlns:a16="http://schemas.microsoft.com/office/drawing/2014/main" id="{D7F2D93E-4446-4042-9373-F1B517057834}"/>
              </a:ext>
            </a:extLst>
          </p:cNvPr>
          <p:cNvSpPr>
            <a:spLocks noChangeShapeType="1"/>
          </p:cNvSpPr>
          <p:nvPr/>
        </p:nvSpPr>
        <p:spPr bwMode="auto">
          <a:xfrm flipH="1" flipV="1">
            <a:off x="8305800" y="3457575"/>
            <a:ext cx="5334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Freeform 140">
            <a:extLst>
              <a:ext uri="{FF2B5EF4-FFF2-40B4-BE49-F238E27FC236}">
                <a16:creationId xmlns:a16="http://schemas.microsoft.com/office/drawing/2014/main" id="{39BB62B7-30B3-4D35-A83E-7F6B375985B5}"/>
              </a:ext>
            </a:extLst>
          </p:cNvPr>
          <p:cNvSpPr>
            <a:spLocks/>
          </p:cNvSpPr>
          <p:nvPr/>
        </p:nvSpPr>
        <p:spPr bwMode="auto">
          <a:xfrm flipV="1">
            <a:off x="6858000" y="3448050"/>
            <a:ext cx="730250" cy="1073150"/>
          </a:xfrm>
          <a:custGeom>
            <a:avLst/>
            <a:gdLst>
              <a:gd name="T0" fmla="*/ 16 w 448"/>
              <a:gd name="T1" fmla="*/ 688 h 688"/>
              <a:gd name="T2" fmla="*/ 16 w 448"/>
              <a:gd name="T3" fmla="*/ 400 h 688"/>
              <a:gd name="T4" fmla="*/ 112 w 448"/>
              <a:gd name="T5" fmla="*/ 64 h 688"/>
              <a:gd name="T6" fmla="*/ 448 w 448"/>
              <a:gd name="T7" fmla="*/ 16 h 688"/>
            </a:gdLst>
            <a:ahLst/>
            <a:cxnLst>
              <a:cxn ang="0">
                <a:pos x="T0" y="T1"/>
              </a:cxn>
              <a:cxn ang="0">
                <a:pos x="T2" y="T3"/>
              </a:cxn>
              <a:cxn ang="0">
                <a:pos x="T4" y="T5"/>
              </a:cxn>
              <a:cxn ang="0">
                <a:pos x="T6" y="T7"/>
              </a:cxn>
            </a:cxnLst>
            <a:rect l="0" t="0" r="r" b="b"/>
            <a:pathLst>
              <a:path w="448" h="688">
                <a:moveTo>
                  <a:pt x="16" y="688"/>
                </a:moveTo>
                <a:cubicBezTo>
                  <a:pt x="8" y="596"/>
                  <a:pt x="0" y="504"/>
                  <a:pt x="16" y="400"/>
                </a:cubicBezTo>
                <a:cubicBezTo>
                  <a:pt x="32" y="296"/>
                  <a:pt x="40" y="128"/>
                  <a:pt x="112" y="64"/>
                </a:cubicBezTo>
                <a:cubicBezTo>
                  <a:pt x="184" y="0"/>
                  <a:pt x="392" y="24"/>
                  <a:pt x="448" y="16"/>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Freeform 141">
            <a:extLst>
              <a:ext uri="{FF2B5EF4-FFF2-40B4-BE49-F238E27FC236}">
                <a16:creationId xmlns:a16="http://schemas.microsoft.com/office/drawing/2014/main" id="{71FDD66F-3804-44A6-91B2-08BB0D82C6CD}"/>
              </a:ext>
            </a:extLst>
          </p:cNvPr>
          <p:cNvSpPr>
            <a:spLocks/>
          </p:cNvSpPr>
          <p:nvPr/>
        </p:nvSpPr>
        <p:spPr bwMode="auto">
          <a:xfrm rot="5400000">
            <a:off x="6438900" y="2990850"/>
            <a:ext cx="342900" cy="571500"/>
          </a:xfrm>
          <a:custGeom>
            <a:avLst/>
            <a:gdLst>
              <a:gd name="T0" fmla="*/ 16 w 448"/>
              <a:gd name="T1" fmla="*/ 688 h 688"/>
              <a:gd name="T2" fmla="*/ 16 w 448"/>
              <a:gd name="T3" fmla="*/ 400 h 688"/>
              <a:gd name="T4" fmla="*/ 112 w 448"/>
              <a:gd name="T5" fmla="*/ 64 h 688"/>
              <a:gd name="T6" fmla="*/ 448 w 448"/>
              <a:gd name="T7" fmla="*/ 16 h 688"/>
            </a:gdLst>
            <a:ahLst/>
            <a:cxnLst>
              <a:cxn ang="0">
                <a:pos x="T0" y="T1"/>
              </a:cxn>
              <a:cxn ang="0">
                <a:pos x="T2" y="T3"/>
              </a:cxn>
              <a:cxn ang="0">
                <a:pos x="T4" y="T5"/>
              </a:cxn>
              <a:cxn ang="0">
                <a:pos x="T6" y="T7"/>
              </a:cxn>
            </a:cxnLst>
            <a:rect l="0" t="0" r="r" b="b"/>
            <a:pathLst>
              <a:path w="448" h="688">
                <a:moveTo>
                  <a:pt x="16" y="688"/>
                </a:moveTo>
                <a:cubicBezTo>
                  <a:pt x="8" y="596"/>
                  <a:pt x="0" y="504"/>
                  <a:pt x="16" y="400"/>
                </a:cubicBezTo>
                <a:cubicBezTo>
                  <a:pt x="32" y="296"/>
                  <a:pt x="40" y="128"/>
                  <a:pt x="112" y="64"/>
                </a:cubicBezTo>
                <a:cubicBezTo>
                  <a:pt x="184" y="0"/>
                  <a:pt x="392" y="24"/>
                  <a:pt x="448" y="16"/>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Rectangle 142">
            <a:extLst>
              <a:ext uri="{FF2B5EF4-FFF2-40B4-BE49-F238E27FC236}">
                <a16:creationId xmlns:a16="http://schemas.microsoft.com/office/drawing/2014/main" id="{5C0C18C1-EDCD-4839-A143-BE89CB1E0E66}"/>
              </a:ext>
            </a:extLst>
          </p:cNvPr>
          <p:cNvSpPr>
            <a:spLocks noChangeArrowheads="1"/>
          </p:cNvSpPr>
          <p:nvPr/>
        </p:nvSpPr>
        <p:spPr bwMode="auto">
          <a:xfrm rot="16200000">
            <a:off x="6200775" y="3048000"/>
            <a:ext cx="95250" cy="152400"/>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143">
            <a:extLst>
              <a:ext uri="{FF2B5EF4-FFF2-40B4-BE49-F238E27FC236}">
                <a16:creationId xmlns:a16="http://schemas.microsoft.com/office/drawing/2014/main" id="{CD2B3BED-C477-450D-BDCF-C606FB76B4C0}"/>
              </a:ext>
            </a:extLst>
          </p:cNvPr>
          <p:cNvSpPr>
            <a:spLocks noChangeShapeType="1"/>
          </p:cNvSpPr>
          <p:nvPr/>
        </p:nvSpPr>
        <p:spPr bwMode="auto">
          <a:xfrm flipV="1">
            <a:off x="6248400" y="325755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Text Box 144">
            <a:extLst>
              <a:ext uri="{FF2B5EF4-FFF2-40B4-BE49-F238E27FC236}">
                <a16:creationId xmlns:a16="http://schemas.microsoft.com/office/drawing/2014/main" id="{B8C1BD6A-0B27-43C6-9481-DF030AD36D52}"/>
              </a:ext>
            </a:extLst>
          </p:cNvPr>
          <p:cNvSpPr txBox="1">
            <a:spLocks noChangeArrowheads="1"/>
          </p:cNvSpPr>
          <p:nvPr/>
        </p:nvSpPr>
        <p:spPr bwMode="auto">
          <a:xfrm>
            <a:off x="5867400" y="3638550"/>
            <a:ext cx="838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400">
                <a:latin typeface="Arial" panose="020B0604020202020204" pitchFamily="34" charset="0"/>
              </a:rPr>
              <a:t>N-type Female</a:t>
            </a:r>
          </a:p>
        </p:txBody>
      </p:sp>
      <p:sp>
        <p:nvSpPr>
          <p:cNvPr id="58" name="Text Box 145">
            <a:extLst>
              <a:ext uri="{FF2B5EF4-FFF2-40B4-BE49-F238E27FC236}">
                <a16:creationId xmlns:a16="http://schemas.microsoft.com/office/drawing/2014/main" id="{C3EE504A-3DDF-48DE-988B-6F7C9F619F74}"/>
              </a:ext>
            </a:extLst>
          </p:cNvPr>
          <p:cNvSpPr txBox="1">
            <a:spLocks noChangeArrowheads="1"/>
          </p:cNvSpPr>
          <p:nvPr/>
        </p:nvSpPr>
        <p:spPr bwMode="auto">
          <a:xfrm>
            <a:off x="6934200" y="4857750"/>
            <a:ext cx="1066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400">
                <a:latin typeface="Arial" panose="020B0604020202020204" pitchFamily="34" charset="0"/>
              </a:rPr>
              <a:t>10 ft. LMR400</a:t>
            </a:r>
          </a:p>
        </p:txBody>
      </p:sp>
      <p:sp>
        <p:nvSpPr>
          <p:cNvPr id="59" name="Line 146">
            <a:extLst>
              <a:ext uri="{FF2B5EF4-FFF2-40B4-BE49-F238E27FC236}">
                <a16:creationId xmlns:a16="http://schemas.microsoft.com/office/drawing/2014/main" id="{2E2106F9-A3AF-48DB-B5D5-39300705A26E}"/>
              </a:ext>
            </a:extLst>
          </p:cNvPr>
          <p:cNvSpPr>
            <a:spLocks noChangeShapeType="1"/>
          </p:cNvSpPr>
          <p:nvPr/>
        </p:nvSpPr>
        <p:spPr bwMode="auto">
          <a:xfrm flipV="1">
            <a:off x="7477125" y="4533900"/>
            <a:ext cx="142875" cy="4095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Text Box 147">
            <a:extLst>
              <a:ext uri="{FF2B5EF4-FFF2-40B4-BE49-F238E27FC236}">
                <a16:creationId xmlns:a16="http://schemas.microsoft.com/office/drawing/2014/main" id="{BDAD1E07-376A-4A99-AD85-FFEF7EBD1DC7}"/>
              </a:ext>
            </a:extLst>
          </p:cNvPr>
          <p:cNvSpPr txBox="1">
            <a:spLocks noChangeArrowheads="1"/>
          </p:cNvSpPr>
          <p:nvPr/>
        </p:nvSpPr>
        <p:spPr bwMode="auto">
          <a:xfrm>
            <a:off x="7467600" y="3028950"/>
            <a:ext cx="1028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400">
                <a:solidFill>
                  <a:srgbClr val="FF0000"/>
                </a:solidFill>
                <a:latin typeface="Arial" panose="020B0604020202020204" pitchFamily="34" charset="0"/>
              </a:rPr>
              <a:t>- 0.5 dB</a:t>
            </a:r>
          </a:p>
        </p:txBody>
      </p:sp>
      <p:sp>
        <p:nvSpPr>
          <p:cNvPr id="61" name="Line 148">
            <a:extLst>
              <a:ext uri="{FF2B5EF4-FFF2-40B4-BE49-F238E27FC236}">
                <a16:creationId xmlns:a16="http://schemas.microsoft.com/office/drawing/2014/main" id="{AC3BD6A1-1550-496F-AABE-D8CA49A12BC1}"/>
              </a:ext>
            </a:extLst>
          </p:cNvPr>
          <p:cNvSpPr>
            <a:spLocks noChangeShapeType="1"/>
          </p:cNvSpPr>
          <p:nvPr/>
        </p:nvSpPr>
        <p:spPr bwMode="auto">
          <a:xfrm flipH="1" flipV="1">
            <a:off x="2895600" y="5495925"/>
            <a:ext cx="990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 name="Text Box 149">
            <a:extLst>
              <a:ext uri="{FF2B5EF4-FFF2-40B4-BE49-F238E27FC236}">
                <a16:creationId xmlns:a16="http://schemas.microsoft.com/office/drawing/2014/main" id="{476223C5-9AEB-409E-A59E-B9435F9806F7}"/>
              </a:ext>
            </a:extLst>
          </p:cNvPr>
          <p:cNvSpPr txBox="1">
            <a:spLocks noChangeArrowheads="1"/>
          </p:cNvSpPr>
          <p:nvPr/>
        </p:nvSpPr>
        <p:spPr bwMode="auto">
          <a:xfrm>
            <a:off x="3829050" y="5695950"/>
            <a:ext cx="16573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400">
                <a:latin typeface="Arial" panose="020B0604020202020204" pitchFamily="34" charset="0"/>
              </a:rPr>
              <a:t>Reverse Polarity SMA connections</a:t>
            </a:r>
          </a:p>
        </p:txBody>
      </p:sp>
      <p:sp>
        <p:nvSpPr>
          <p:cNvPr id="63" name="Line 150">
            <a:extLst>
              <a:ext uri="{FF2B5EF4-FFF2-40B4-BE49-F238E27FC236}">
                <a16:creationId xmlns:a16="http://schemas.microsoft.com/office/drawing/2014/main" id="{5A059A35-C08F-4D86-BDCF-A1B7EF03E6C6}"/>
              </a:ext>
            </a:extLst>
          </p:cNvPr>
          <p:cNvSpPr>
            <a:spLocks noChangeShapeType="1"/>
          </p:cNvSpPr>
          <p:nvPr/>
        </p:nvSpPr>
        <p:spPr bwMode="auto">
          <a:xfrm flipH="1" flipV="1">
            <a:off x="2895600" y="5314950"/>
            <a:ext cx="990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Text Box 152">
            <a:extLst>
              <a:ext uri="{FF2B5EF4-FFF2-40B4-BE49-F238E27FC236}">
                <a16:creationId xmlns:a16="http://schemas.microsoft.com/office/drawing/2014/main" id="{C8F063F3-0CC1-49EE-8742-AF655E6EDCAF}"/>
              </a:ext>
            </a:extLst>
          </p:cNvPr>
          <p:cNvSpPr txBox="1">
            <a:spLocks noChangeArrowheads="1"/>
          </p:cNvSpPr>
          <p:nvPr/>
        </p:nvSpPr>
        <p:spPr bwMode="auto">
          <a:xfrm>
            <a:off x="1866900" y="2886075"/>
            <a:ext cx="1209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400">
                <a:solidFill>
                  <a:srgbClr val="FF0000"/>
                </a:solidFill>
                <a:latin typeface="Arial" panose="020B0604020202020204" pitchFamily="34" charset="0"/>
              </a:rPr>
              <a:t>- 2 dB total</a:t>
            </a:r>
          </a:p>
        </p:txBody>
      </p:sp>
      <p:sp>
        <p:nvSpPr>
          <p:cNvPr id="65" name="Rectangle 153">
            <a:extLst>
              <a:ext uri="{FF2B5EF4-FFF2-40B4-BE49-F238E27FC236}">
                <a16:creationId xmlns:a16="http://schemas.microsoft.com/office/drawing/2014/main" id="{870642AB-384D-4AC6-87CD-C837275994B8}"/>
              </a:ext>
            </a:extLst>
          </p:cNvPr>
          <p:cNvSpPr>
            <a:spLocks noChangeArrowheads="1"/>
          </p:cNvSpPr>
          <p:nvPr/>
        </p:nvSpPr>
        <p:spPr bwMode="auto">
          <a:xfrm>
            <a:off x="2105025" y="1209675"/>
            <a:ext cx="46386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7800" indent="-177800">
              <a:lnSpc>
                <a:spcPct val="90000"/>
              </a:lnSpc>
              <a:spcBef>
                <a:spcPct val="25000"/>
              </a:spcBef>
              <a:spcAft>
                <a:spcPct val="25000"/>
              </a:spcAft>
              <a:buClr>
                <a:schemeClr val="bg2"/>
              </a:buClr>
              <a:buSzPct val="80000"/>
              <a:buFont typeface="Wingdings" panose="05000000000000000000" pitchFamily="2" charset="2"/>
              <a:buChar char="n"/>
              <a:defRPr sz="2200">
                <a:solidFill>
                  <a:schemeClr val="tx1"/>
                </a:solidFill>
                <a:latin typeface="Tahoma" panose="020B0604030504040204" pitchFamily="34" charset="0"/>
              </a:defRPr>
            </a:lvl1pPr>
            <a:lvl2pPr marL="520700" indent="-177800">
              <a:lnSpc>
                <a:spcPct val="90000"/>
              </a:lnSpc>
              <a:spcBef>
                <a:spcPct val="25000"/>
              </a:spcBef>
              <a:spcAft>
                <a:spcPct val="25000"/>
              </a:spcAft>
              <a:buClr>
                <a:schemeClr val="bg2"/>
              </a:buClr>
              <a:buSzPct val="100000"/>
              <a:buChar char="–"/>
              <a:defRPr sz="2200">
                <a:solidFill>
                  <a:schemeClr val="tx1"/>
                </a:solidFill>
                <a:latin typeface="Tahoma" panose="020B0604030504040204" pitchFamily="34" charset="0"/>
              </a:defRPr>
            </a:lvl2pPr>
            <a:lvl3pPr marL="1143000" indent="-228600">
              <a:lnSpc>
                <a:spcPct val="90000"/>
              </a:lnSpc>
              <a:spcBef>
                <a:spcPct val="25000"/>
              </a:spcBef>
              <a:spcAft>
                <a:spcPct val="25000"/>
              </a:spcAft>
              <a:buClr>
                <a:schemeClr val="bg2"/>
              </a:buClr>
              <a:buSzPct val="70000"/>
              <a:buFont typeface="Wingdings" panose="05000000000000000000" pitchFamily="2" charset="2"/>
              <a:buChar char="n"/>
              <a:defRPr sz="2200">
                <a:solidFill>
                  <a:schemeClr val="tx1"/>
                </a:solidFill>
                <a:latin typeface="Tahoma" panose="020B0604030504040204" pitchFamily="34" charset="0"/>
              </a:defRPr>
            </a:lvl3pPr>
            <a:lvl4pPr marL="1600200" indent="-228600">
              <a:lnSpc>
                <a:spcPct val="90000"/>
              </a:lnSpc>
              <a:spcBef>
                <a:spcPct val="25000"/>
              </a:spcBef>
              <a:spcAft>
                <a:spcPct val="25000"/>
              </a:spcAft>
              <a:buClr>
                <a:schemeClr val="bg2"/>
              </a:buClr>
              <a:buSzPct val="100000"/>
              <a:buChar char="–"/>
              <a:defRPr sz="2200">
                <a:solidFill>
                  <a:schemeClr val="tx1"/>
                </a:solidFill>
                <a:latin typeface="Tahoma" panose="020B0604030504040204" pitchFamily="34" charset="0"/>
              </a:defRPr>
            </a:lvl4pPr>
            <a:lvl5pPr marL="2057400" indent="-228600">
              <a:lnSpc>
                <a:spcPct val="90000"/>
              </a:lnSpc>
              <a:spcBef>
                <a:spcPct val="25000"/>
              </a:spcBef>
              <a:spcAft>
                <a:spcPct val="25000"/>
              </a:spcAft>
              <a:buClr>
                <a:schemeClr val="bg2"/>
              </a:buClr>
              <a:buSzPct val="55000"/>
              <a:buFont typeface="Monotype Sorts" pitchFamily="2" charset="2"/>
              <a:buChar char="n"/>
              <a:defRPr sz="2200">
                <a:solidFill>
                  <a:schemeClr val="tx1"/>
                </a:solidFill>
                <a:latin typeface="Tahoma" panose="020B0604030504040204" pitchFamily="34" charset="0"/>
              </a:defRPr>
            </a:lvl5pPr>
            <a:lvl6pPr marL="2514600" indent="-228600" eaLnBrk="0" fontAlgn="base" hangingPunct="0">
              <a:lnSpc>
                <a:spcPct val="90000"/>
              </a:lnSpc>
              <a:spcBef>
                <a:spcPct val="25000"/>
              </a:spcBef>
              <a:spcAft>
                <a:spcPct val="25000"/>
              </a:spcAft>
              <a:buClr>
                <a:schemeClr val="bg2"/>
              </a:buClr>
              <a:buSzPct val="55000"/>
              <a:buFont typeface="Monotype Sorts" pitchFamily="2" charset="2"/>
              <a:buChar char="n"/>
              <a:defRPr sz="2200">
                <a:solidFill>
                  <a:schemeClr val="tx1"/>
                </a:solidFill>
                <a:latin typeface="Tahoma" panose="020B0604030504040204" pitchFamily="34" charset="0"/>
              </a:defRPr>
            </a:lvl6pPr>
            <a:lvl7pPr marL="2971800" indent="-228600" eaLnBrk="0" fontAlgn="base" hangingPunct="0">
              <a:lnSpc>
                <a:spcPct val="90000"/>
              </a:lnSpc>
              <a:spcBef>
                <a:spcPct val="25000"/>
              </a:spcBef>
              <a:spcAft>
                <a:spcPct val="25000"/>
              </a:spcAft>
              <a:buClr>
                <a:schemeClr val="bg2"/>
              </a:buClr>
              <a:buSzPct val="55000"/>
              <a:buFont typeface="Monotype Sorts" pitchFamily="2" charset="2"/>
              <a:buChar char="n"/>
              <a:defRPr sz="2200">
                <a:solidFill>
                  <a:schemeClr val="tx1"/>
                </a:solidFill>
                <a:latin typeface="Tahoma" panose="020B0604030504040204" pitchFamily="34" charset="0"/>
              </a:defRPr>
            </a:lvl7pPr>
            <a:lvl8pPr marL="3429000" indent="-228600" eaLnBrk="0" fontAlgn="base" hangingPunct="0">
              <a:lnSpc>
                <a:spcPct val="90000"/>
              </a:lnSpc>
              <a:spcBef>
                <a:spcPct val="25000"/>
              </a:spcBef>
              <a:spcAft>
                <a:spcPct val="25000"/>
              </a:spcAft>
              <a:buClr>
                <a:schemeClr val="bg2"/>
              </a:buClr>
              <a:buSzPct val="55000"/>
              <a:buFont typeface="Monotype Sorts" pitchFamily="2" charset="2"/>
              <a:buChar char="n"/>
              <a:defRPr sz="2200">
                <a:solidFill>
                  <a:schemeClr val="tx1"/>
                </a:solidFill>
                <a:latin typeface="Tahoma" panose="020B0604030504040204" pitchFamily="34" charset="0"/>
              </a:defRPr>
            </a:lvl8pPr>
            <a:lvl9pPr marL="3886200" indent="-228600" eaLnBrk="0" fontAlgn="base" hangingPunct="0">
              <a:lnSpc>
                <a:spcPct val="90000"/>
              </a:lnSpc>
              <a:spcBef>
                <a:spcPct val="25000"/>
              </a:spcBef>
              <a:spcAft>
                <a:spcPct val="25000"/>
              </a:spcAft>
              <a:buClr>
                <a:schemeClr val="bg2"/>
              </a:buClr>
              <a:buSzPct val="55000"/>
              <a:buFont typeface="Monotype Sorts" pitchFamily="2" charset="2"/>
              <a:buChar char="n"/>
              <a:defRPr sz="2200">
                <a:solidFill>
                  <a:schemeClr val="tx1"/>
                </a:solidFill>
                <a:latin typeface="Tahoma" panose="020B0604030504040204" pitchFamily="34" charset="0"/>
              </a:defRPr>
            </a:lvl9pPr>
          </a:lstStyle>
          <a:p>
            <a:pPr>
              <a:buFont typeface="Wingdings" panose="05000000000000000000" pitchFamily="2" charset="2"/>
              <a:buNone/>
            </a:pPr>
            <a:r>
              <a:rPr lang="en-US" altLang="en-US" sz="1800"/>
              <a:t>Effective Gain:</a:t>
            </a:r>
          </a:p>
          <a:p>
            <a:pPr>
              <a:buFont typeface="Wingdings" panose="05000000000000000000" pitchFamily="2" charset="2"/>
              <a:buNone/>
            </a:pPr>
            <a:r>
              <a:rPr lang="en-US" altLang="en-US" sz="1400"/>
              <a:t>– 0.5 – 0.5 – 2 – 1 – 0.5 + 8.15   =   </a:t>
            </a:r>
            <a:r>
              <a:rPr lang="en-US" altLang="en-US" sz="1600" b="1"/>
              <a:t>+ 3.65 dB</a:t>
            </a:r>
            <a:endParaRPr lang="en-US" altLang="en-US" sz="1400" b="1"/>
          </a:p>
          <a:p>
            <a:endParaRPr lang="en-US" altLang="en-US" sz="1500"/>
          </a:p>
        </p:txBody>
      </p:sp>
      <p:sp>
        <p:nvSpPr>
          <p:cNvPr id="3" name="TextBox 2">
            <a:extLst>
              <a:ext uri="{FF2B5EF4-FFF2-40B4-BE49-F238E27FC236}">
                <a16:creationId xmlns:a16="http://schemas.microsoft.com/office/drawing/2014/main" id="{16F71574-A6CD-424D-932F-7C3DAF77DED4}"/>
              </a:ext>
            </a:extLst>
          </p:cNvPr>
          <p:cNvSpPr txBox="1"/>
          <p:nvPr/>
        </p:nvSpPr>
        <p:spPr>
          <a:xfrm>
            <a:off x="0" y="6606400"/>
            <a:ext cx="8409673" cy="276999"/>
          </a:xfrm>
          <a:prstGeom prst="rect">
            <a:avLst/>
          </a:prstGeom>
          <a:noFill/>
        </p:spPr>
        <p:txBody>
          <a:bodyPr wrap="square" rtlCol="0">
            <a:spAutoFit/>
          </a:bodyPr>
          <a:lstStyle/>
          <a:p>
            <a:r>
              <a:rPr lang="en-US" sz="1200" dirty="0">
                <a:solidFill>
                  <a:schemeClr val="accent2">
                    <a:lumMod val="60000"/>
                    <a:lumOff val="40000"/>
                  </a:schemeClr>
                </a:solidFill>
                <a:latin typeface="+mj-lt"/>
              </a:rPr>
              <a:t>http://info.bannerengineering.com/cs/groups/public/documents/literature/132113.pdf</a:t>
            </a:r>
          </a:p>
        </p:txBody>
      </p:sp>
      <p:sp>
        <p:nvSpPr>
          <p:cNvPr id="66" name="TextBox 65">
            <a:extLst>
              <a:ext uri="{FF2B5EF4-FFF2-40B4-BE49-F238E27FC236}">
                <a16:creationId xmlns:a16="http://schemas.microsoft.com/office/drawing/2014/main" id="{9E739AC7-F577-4956-BEE6-C9E08DD5AEEA}"/>
              </a:ext>
            </a:extLst>
          </p:cNvPr>
          <p:cNvSpPr txBox="1"/>
          <p:nvPr/>
        </p:nvSpPr>
        <p:spPr>
          <a:xfrm>
            <a:off x="9182100" y="4752975"/>
            <a:ext cx="2905125" cy="923330"/>
          </a:xfrm>
          <a:prstGeom prst="rect">
            <a:avLst/>
          </a:prstGeom>
          <a:noFill/>
          <a:ln>
            <a:solidFill>
              <a:schemeClr val="tx1"/>
            </a:solidFill>
          </a:ln>
        </p:spPr>
        <p:txBody>
          <a:bodyPr wrap="square" rtlCol="0">
            <a:spAutoFit/>
          </a:bodyPr>
          <a:lstStyle/>
          <a:p>
            <a:r>
              <a:rPr lang="en-US" dirty="0">
                <a:latin typeface="+mj-lt"/>
              </a:rPr>
              <a:t>900 MHz Limit is 36 max dB</a:t>
            </a:r>
          </a:p>
          <a:p>
            <a:endParaRPr lang="en-US" dirty="0">
              <a:latin typeface="+mj-lt"/>
            </a:endParaRPr>
          </a:p>
          <a:p>
            <a:r>
              <a:rPr lang="en-US" dirty="0">
                <a:latin typeface="+mj-lt"/>
              </a:rPr>
              <a:t>2.4 GHz Limit is 20 max dB</a:t>
            </a:r>
          </a:p>
        </p:txBody>
      </p:sp>
      <p:sp>
        <p:nvSpPr>
          <p:cNvPr id="67" name="TextBox 66">
            <a:extLst>
              <a:ext uri="{FF2B5EF4-FFF2-40B4-BE49-F238E27FC236}">
                <a16:creationId xmlns:a16="http://schemas.microsoft.com/office/drawing/2014/main" id="{250AE60F-8778-4F95-80FD-869BA0A9710E}"/>
              </a:ext>
            </a:extLst>
          </p:cNvPr>
          <p:cNvSpPr txBox="1"/>
          <p:nvPr/>
        </p:nvSpPr>
        <p:spPr>
          <a:xfrm>
            <a:off x="10247306" y="2254547"/>
            <a:ext cx="1853911" cy="923330"/>
          </a:xfrm>
          <a:prstGeom prst="rect">
            <a:avLst/>
          </a:prstGeom>
          <a:noFill/>
          <a:ln>
            <a:solidFill>
              <a:schemeClr val="tx1"/>
            </a:solidFill>
          </a:ln>
        </p:spPr>
        <p:txBody>
          <a:bodyPr wrap="square" rtlCol="0">
            <a:spAutoFit/>
          </a:bodyPr>
          <a:lstStyle/>
          <a:p>
            <a:r>
              <a:rPr lang="en-US" dirty="0">
                <a:latin typeface="+mj-lt"/>
              </a:rPr>
              <a:t>900 MHz is 30 dB</a:t>
            </a:r>
          </a:p>
          <a:p>
            <a:endParaRPr lang="en-US" dirty="0">
              <a:latin typeface="+mj-lt"/>
            </a:endParaRPr>
          </a:p>
          <a:p>
            <a:r>
              <a:rPr lang="en-US" dirty="0">
                <a:latin typeface="+mj-lt"/>
              </a:rPr>
              <a:t>2.4 GHz is 18 dB</a:t>
            </a:r>
          </a:p>
        </p:txBody>
      </p:sp>
      <p:sp>
        <p:nvSpPr>
          <p:cNvPr id="68" name="TextBox 67">
            <a:extLst>
              <a:ext uri="{FF2B5EF4-FFF2-40B4-BE49-F238E27FC236}">
                <a16:creationId xmlns:a16="http://schemas.microsoft.com/office/drawing/2014/main" id="{CDB40EC2-C916-4C98-AD1D-C8D92C9CDBBC}"/>
              </a:ext>
            </a:extLst>
          </p:cNvPr>
          <p:cNvSpPr txBox="1"/>
          <p:nvPr/>
        </p:nvSpPr>
        <p:spPr>
          <a:xfrm>
            <a:off x="65449" y="3382237"/>
            <a:ext cx="2317242" cy="646331"/>
          </a:xfrm>
          <a:prstGeom prst="rect">
            <a:avLst/>
          </a:prstGeom>
          <a:noFill/>
          <a:ln>
            <a:solidFill>
              <a:schemeClr val="tx1"/>
            </a:solidFill>
          </a:ln>
        </p:spPr>
        <p:txBody>
          <a:bodyPr wrap="square" rtlCol="0">
            <a:spAutoFit/>
          </a:bodyPr>
          <a:lstStyle/>
          <a:p>
            <a:r>
              <a:rPr lang="en-US" dirty="0">
                <a:latin typeface="+mj-lt"/>
              </a:rPr>
              <a:t>3 dB = double power</a:t>
            </a:r>
          </a:p>
          <a:p>
            <a:r>
              <a:rPr lang="en-US" dirty="0">
                <a:latin typeface="+mj-lt"/>
              </a:rPr>
              <a:t>6 dB = double distance</a:t>
            </a:r>
          </a:p>
        </p:txBody>
      </p:sp>
    </p:spTree>
    <p:extLst>
      <p:ext uri="{BB962C8B-B14F-4D97-AF65-F5344CB8AC3E}">
        <p14:creationId xmlns:p14="http://schemas.microsoft.com/office/powerpoint/2010/main" val="454368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31334-0DDD-489D-B578-AC0D41879F2E}"/>
              </a:ext>
            </a:extLst>
          </p:cNvPr>
          <p:cNvSpPr>
            <a:spLocks noGrp="1"/>
          </p:cNvSpPr>
          <p:nvPr>
            <p:ph type="title"/>
          </p:nvPr>
        </p:nvSpPr>
        <p:spPr/>
        <p:txBody>
          <a:bodyPr/>
          <a:lstStyle/>
          <a:p>
            <a:r>
              <a:rPr lang="en-US" dirty="0"/>
              <a:t>Frequencies</a:t>
            </a:r>
          </a:p>
        </p:txBody>
      </p:sp>
      <p:pic>
        <p:nvPicPr>
          <p:cNvPr id="3" name="Picture 2">
            <a:extLst>
              <a:ext uri="{FF2B5EF4-FFF2-40B4-BE49-F238E27FC236}">
                <a16:creationId xmlns:a16="http://schemas.microsoft.com/office/drawing/2014/main" id="{2845A599-BB5C-4B6E-A914-16B310E93CF3}"/>
              </a:ext>
            </a:extLst>
          </p:cNvPr>
          <p:cNvPicPr>
            <a:picLocks noChangeAspect="1" noChangeArrowheads="1"/>
          </p:cNvPicPr>
          <p:nvPr/>
        </p:nvPicPr>
        <p:blipFill>
          <a:blip r:embed="rId2" cstate="print"/>
          <a:srcRect/>
          <a:stretch>
            <a:fillRect/>
          </a:stretch>
        </p:blipFill>
        <p:spPr bwMode="auto">
          <a:xfrm>
            <a:off x="439888" y="1230376"/>
            <a:ext cx="8323205" cy="5321117"/>
          </a:xfrm>
          <a:prstGeom prst="rect">
            <a:avLst/>
          </a:prstGeom>
          <a:noFill/>
          <a:ln w="9525">
            <a:solidFill>
              <a:schemeClr val="tx1"/>
            </a:solidFill>
            <a:miter lim="800000"/>
            <a:headEnd/>
            <a:tailEnd/>
          </a:ln>
        </p:spPr>
      </p:pic>
      <p:cxnSp>
        <p:nvCxnSpPr>
          <p:cNvPr id="4" name="Straight Arrow Connector 3">
            <a:extLst>
              <a:ext uri="{FF2B5EF4-FFF2-40B4-BE49-F238E27FC236}">
                <a16:creationId xmlns:a16="http://schemas.microsoft.com/office/drawing/2014/main" id="{0AAEB84E-8F14-4B41-B4CF-0329DAC4034A}"/>
              </a:ext>
            </a:extLst>
          </p:cNvPr>
          <p:cNvCxnSpPr>
            <a:cxnSpLocks/>
            <a:stCxn id="6" idx="1"/>
          </p:cNvCxnSpPr>
          <p:nvPr/>
        </p:nvCxnSpPr>
        <p:spPr>
          <a:xfrm flipH="1">
            <a:off x="5173884" y="2086127"/>
            <a:ext cx="3694107" cy="2109703"/>
          </a:xfrm>
          <a:prstGeom prst="straightConnector1">
            <a:avLst/>
          </a:prstGeom>
          <a:ln w="76200">
            <a:solidFill>
              <a:srgbClr val="333333"/>
            </a:solidFill>
            <a:tailEnd type="arrow"/>
          </a:ln>
        </p:spPr>
        <p:style>
          <a:lnRef idx="1">
            <a:schemeClr val="accent1"/>
          </a:lnRef>
          <a:fillRef idx="0">
            <a:schemeClr val="accent1"/>
          </a:fillRef>
          <a:effectRef idx="0">
            <a:schemeClr val="accent1"/>
          </a:effectRef>
          <a:fontRef idx="minor">
            <a:schemeClr val="tx1"/>
          </a:fontRef>
        </p:style>
      </p:cxnSp>
      <p:pic>
        <p:nvPicPr>
          <p:cNvPr id="5" name="Picture 6">
            <a:extLst>
              <a:ext uri="{FF2B5EF4-FFF2-40B4-BE49-F238E27FC236}">
                <a16:creationId xmlns:a16="http://schemas.microsoft.com/office/drawing/2014/main" id="{F3FDABFF-8C50-4101-8C08-BDF5B6777679}"/>
              </a:ext>
            </a:extLst>
          </p:cNvPr>
          <p:cNvPicPr>
            <a:picLocks noChangeAspect="1" noChangeArrowheads="1"/>
          </p:cNvPicPr>
          <p:nvPr/>
        </p:nvPicPr>
        <p:blipFill>
          <a:blip r:embed="rId3" cstate="print"/>
          <a:srcRect/>
          <a:stretch>
            <a:fillRect/>
          </a:stretch>
        </p:blipFill>
        <p:spPr bwMode="auto">
          <a:xfrm>
            <a:off x="10335408" y="2324268"/>
            <a:ext cx="1468258" cy="2842798"/>
          </a:xfrm>
          <a:prstGeom prst="rect">
            <a:avLst/>
          </a:prstGeom>
          <a:noFill/>
          <a:ln w="9525">
            <a:solidFill>
              <a:schemeClr val="tx1"/>
            </a:solidFill>
            <a:miter lim="800000"/>
            <a:headEnd/>
            <a:tailEnd/>
          </a:ln>
        </p:spPr>
      </p:pic>
      <p:pic>
        <p:nvPicPr>
          <p:cNvPr id="6" name="Picture 7">
            <a:extLst>
              <a:ext uri="{FF2B5EF4-FFF2-40B4-BE49-F238E27FC236}">
                <a16:creationId xmlns:a16="http://schemas.microsoft.com/office/drawing/2014/main" id="{DD187C4A-8198-4E93-ADED-A0A9153C8593}"/>
              </a:ext>
            </a:extLst>
          </p:cNvPr>
          <p:cNvPicPr>
            <a:picLocks noChangeAspect="1" noChangeArrowheads="1"/>
          </p:cNvPicPr>
          <p:nvPr/>
        </p:nvPicPr>
        <p:blipFill>
          <a:blip r:embed="rId4" cstate="print"/>
          <a:srcRect/>
          <a:stretch>
            <a:fillRect/>
          </a:stretch>
        </p:blipFill>
        <p:spPr bwMode="auto">
          <a:xfrm>
            <a:off x="8867991" y="784569"/>
            <a:ext cx="1341606" cy="2603116"/>
          </a:xfrm>
          <a:prstGeom prst="rect">
            <a:avLst/>
          </a:prstGeom>
          <a:noFill/>
          <a:ln w="9525">
            <a:solidFill>
              <a:schemeClr val="tx1"/>
            </a:solidFill>
            <a:miter lim="800000"/>
            <a:headEnd/>
            <a:tailEnd/>
          </a:ln>
        </p:spPr>
      </p:pic>
      <p:cxnSp>
        <p:nvCxnSpPr>
          <p:cNvPr id="7" name="Straight Arrow Connector 6">
            <a:extLst>
              <a:ext uri="{FF2B5EF4-FFF2-40B4-BE49-F238E27FC236}">
                <a16:creationId xmlns:a16="http://schemas.microsoft.com/office/drawing/2014/main" id="{E1793CA3-5BC3-4984-8436-21607495F004}"/>
              </a:ext>
            </a:extLst>
          </p:cNvPr>
          <p:cNvCxnSpPr>
            <a:cxnSpLocks/>
            <a:stCxn id="5" idx="1"/>
          </p:cNvCxnSpPr>
          <p:nvPr/>
        </p:nvCxnSpPr>
        <p:spPr>
          <a:xfrm flipH="1">
            <a:off x="7951808" y="3745667"/>
            <a:ext cx="2383600" cy="661345"/>
          </a:xfrm>
          <a:prstGeom prst="straightConnector1">
            <a:avLst/>
          </a:prstGeom>
          <a:ln w="76200">
            <a:solidFill>
              <a:srgbClr val="33333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65863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AA817-D6CC-413B-83BD-83D74F0AF8D6}"/>
              </a:ext>
            </a:extLst>
          </p:cNvPr>
          <p:cNvSpPr>
            <a:spLocks noGrp="1"/>
          </p:cNvSpPr>
          <p:nvPr>
            <p:ph type="title"/>
          </p:nvPr>
        </p:nvSpPr>
        <p:spPr/>
        <p:txBody>
          <a:bodyPr/>
          <a:lstStyle/>
          <a:p>
            <a:r>
              <a:rPr lang="en-US" dirty="0"/>
              <a:t>Identifying RF Connectors</a:t>
            </a:r>
          </a:p>
        </p:txBody>
      </p:sp>
      <p:pic>
        <p:nvPicPr>
          <p:cNvPr id="8" name="Picture 7">
            <a:extLst>
              <a:ext uri="{FF2B5EF4-FFF2-40B4-BE49-F238E27FC236}">
                <a16:creationId xmlns:a16="http://schemas.microsoft.com/office/drawing/2014/main" id="{CEB3940E-8C4A-4B4F-AF89-A38867EF9D28}"/>
              </a:ext>
            </a:extLst>
          </p:cNvPr>
          <p:cNvPicPr>
            <a:picLocks noChangeAspect="1"/>
          </p:cNvPicPr>
          <p:nvPr/>
        </p:nvPicPr>
        <p:blipFill>
          <a:blip r:embed="rId2"/>
          <a:stretch>
            <a:fillRect/>
          </a:stretch>
        </p:blipFill>
        <p:spPr>
          <a:xfrm>
            <a:off x="3115175" y="1352550"/>
            <a:ext cx="5209675" cy="5209675"/>
          </a:xfrm>
          <a:prstGeom prst="rect">
            <a:avLst/>
          </a:prstGeom>
        </p:spPr>
      </p:pic>
    </p:spTree>
    <p:extLst>
      <p:ext uri="{BB962C8B-B14F-4D97-AF65-F5344CB8AC3E}">
        <p14:creationId xmlns:p14="http://schemas.microsoft.com/office/powerpoint/2010/main" val="13630296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18BF3-03C2-4D41-B116-F326CF86894E}"/>
              </a:ext>
            </a:extLst>
          </p:cNvPr>
          <p:cNvSpPr>
            <a:spLocks noGrp="1"/>
          </p:cNvSpPr>
          <p:nvPr>
            <p:ph type="title"/>
          </p:nvPr>
        </p:nvSpPr>
        <p:spPr/>
        <p:txBody>
          <a:bodyPr/>
          <a:lstStyle/>
          <a:p>
            <a:r>
              <a:rPr lang="en-US" dirty="0"/>
              <a:t>Antenna Cables – LMR Series</a:t>
            </a:r>
          </a:p>
        </p:txBody>
      </p:sp>
      <p:sp>
        <p:nvSpPr>
          <p:cNvPr id="3" name="Content Placeholder 2">
            <a:extLst>
              <a:ext uri="{FF2B5EF4-FFF2-40B4-BE49-F238E27FC236}">
                <a16:creationId xmlns:a16="http://schemas.microsoft.com/office/drawing/2014/main" id="{3BCA8445-7662-4C12-AF85-05C4656816AC}"/>
              </a:ext>
            </a:extLst>
          </p:cNvPr>
          <p:cNvSpPr>
            <a:spLocks noGrp="1"/>
          </p:cNvSpPr>
          <p:nvPr>
            <p:ph sz="half" idx="2"/>
          </p:nvPr>
        </p:nvSpPr>
        <p:spPr>
          <a:xfrm>
            <a:off x="914400" y="1700464"/>
            <a:ext cx="6357668" cy="4957011"/>
          </a:xfrm>
        </p:spPr>
        <p:txBody>
          <a:bodyPr>
            <a:normAutofit/>
          </a:bodyPr>
          <a:lstStyle/>
          <a:p>
            <a:r>
              <a:rPr lang="en-US" dirty="0"/>
              <a:t>This chart depicting different types of Times Microwave LMR Series coaxial cable</a:t>
            </a:r>
          </a:p>
          <a:p>
            <a:endParaRPr lang="en-US" dirty="0"/>
          </a:p>
          <a:p>
            <a:r>
              <a:rPr lang="en-US" dirty="0"/>
              <a:t>Banner has standardized</a:t>
            </a:r>
          </a:p>
          <a:p>
            <a:pPr lvl="1"/>
            <a:r>
              <a:rPr lang="en-US" dirty="0"/>
              <a:t>RG58, LMR-100 and LMR-200 with RP-SMA connectors</a:t>
            </a:r>
          </a:p>
          <a:p>
            <a:pPr lvl="1"/>
            <a:r>
              <a:rPr lang="en-US" dirty="0"/>
              <a:t>LMR-400 Low Loss cable with N-Type connector </a:t>
            </a:r>
          </a:p>
          <a:p>
            <a:endParaRPr lang="en-US" dirty="0"/>
          </a:p>
          <a:p>
            <a:r>
              <a:rPr lang="en-US" dirty="0"/>
              <a:t>For example:</a:t>
            </a:r>
          </a:p>
          <a:p>
            <a:pPr lvl="1"/>
            <a:r>
              <a:rPr lang="en-US" dirty="0"/>
              <a:t>LMR-400 is recommended when longer cable distances are required</a:t>
            </a:r>
          </a:p>
          <a:p>
            <a:pPr lvl="1"/>
            <a:endParaRPr lang="en-US" dirty="0"/>
          </a:p>
        </p:txBody>
      </p:sp>
      <p:pic>
        <p:nvPicPr>
          <p:cNvPr id="5" name="Picture 4">
            <a:extLst>
              <a:ext uri="{FF2B5EF4-FFF2-40B4-BE49-F238E27FC236}">
                <a16:creationId xmlns:a16="http://schemas.microsoft.com/office/drawing/2014/main" id="{66670705-C6AF-4ADB-84B0-B9098FAA44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3057" y="1103312"/>
            <a:ext cx="4988943" cy="5754688"/>
          </a:xfrm>
          <a:prstGeom prst="rect">
            <a:avLst/>
          </a:prstGeom>
        </p:spPr>
      </p:pic>
    </p:spTree>
    <p:extLst>
      <p:ext uri="{BB962C8B-B14F-4D97-AF65-F5344CB8AC3E}">
        <p14:creationId xmlns:p14="http://schemas.microsoft.com/office/powerpoint/2010/main" val="4123763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43F0B-872D-4349-A601-4D3BDE738633}"/>
              </a:ext>
            </a:extLst>
          </p:cNvPr>
          <p:cNvSpPr>
            <a:spLocks noGrp="1"/>
          </p:cNvSpPr>
          <p:nvPr>
            <p:ph type="title"/>
          </p:nvPr>
        </p:nvSpPr>
        <p:spPr/>
        <p:txBody>
          <a:bodyPr/>
          <a:lstStyle/>
          <a:p>
            <a:r>
              <a:rPr lang="en-US" dirty="0"/>
              <a:t>Antenna Cables</a:t>
            </a:r>
          </a:p>
        </p:txBody>
      </p:sp>
      <p:sp>
        <p:nvSpPr>
          <p:cNvPr id="3" name="Content Placeholder 2">
            <a:extLst>
              <a:ext uri="{FF2B5EF4-FFF2-40B4-BE49-F238E27FC236}">
                <a16:creationId xmlns:a16="http://schemas.microsoft.com/office/drawing/2014/main" id="{F9B5E0AA-EE48-4A53-AD4C-D2851100B58F}"/>
              </a:ext>
            </a:extLst>
          </p:cNvPr>
          <p:cNvSpPr>
            <a:spLocks noGrp="1"/>
          </p:cNvSpPr>
          <p:nvPr>
            <p:ph sz="half" idx="2"/>
          </p:nvPr>
        </p:nvSpPr>
        <p:spPr/>
        <p:txBody>
          <a:bodyPr/>
          <a:lstStyle/>
          <a:p>
            <a:r>
              <a:rPr lang="en-US" dirty="0"/>
              <a:t>Each cable has a signal attenuation related to the frequency used and the length</a:t>
            </a:r>
          </a:p>
          <a:p>
            <a:r>
              <a:rPr lang="en-US" dirty="0"/>
              <a:t>For example:</a:t>
            </a:r>
          </a:p>
          <a:p>
            <a:pPr lvl="1"/>
            <a:r>
              <a:rPr lang="en-US" dirty="0"/>
              <a:t>LMR-400</a:t>
            </a:r>
          </a:p>
        </p:txBody>
      </p:sp>
      <p:pic>
        <p:nvPicPr>
          <p:cNvPr id="5" name="Picture 4">
            <a:extLst>
              <a:ext uri="{FF2B5EF4-FFF2-40B4-BE49-F238E27FC236}">
                <a16:creationId xmlns:a16="http://schemas.microsoft.com/office/drawing/2014/main" id="{08E81746-29F0-484A-ACB5-058A227B95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9405" y="3671436"/>
            <a:ext cx="9036400" cy="2574087"/>
          </a:xfrm>
          <a:prstGeom prst="rect">
            <a:avLst/>
          </a:prstGeom>
        </p:spPr>
      </p:pic>
    </p:spTree>
    <p:extLst>
      <p:ext uri="{BB962C8B-B14F-4D97-AF65-F5344CB8AC3E}">
        <p14:creationId xmlns:p14="http://schemas.microsoft.com/office/powerpoint/2010/main" val="2769033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D863EF-238D-4381-965A-FB0D6482C400}"/>
              </a:ext>
            </a:extLst>
          </p:cNvPr>
          <p:cNvSpPr>
            <a:spLocks noGrp="1"/>
          </p:cNvSpPr>
          <p:nvPr>
            <p:ph sz="half" idx="2"/>
          </p:nvPr>
        </p:nvSpPr>
        <p:spPr/>
        <p:txBody>
          <a:bodyPr/>
          <a:lstStyle/>
          <a:p>
            <a:endParaRPr lang="en-US"/>
          </a:p>
        </p:txBody>
      </p:sp>
      <p:sp>
        <p:nvSpPr>
          <p:cNvPr id="3" name="Title 2">
            <a:extLst>
              <a:ext uri="{FF2B5EF4-FFF2-40B4-BE49-F238E27FC236}">
                <a16:creationId xmlns:a16="http://schemas.microsoft.com/office/drawing/2014/main" id="{6E0CBEDF-5BDC-43EB-A6E4-56470986D3D5}"/>
              </a:ext>
            </a:extLst>
          </p:cNvPr>
          <p:cNvSpPr>
            <a:spLocks noGrp="1"/>
          </p:cNvSpPr>
          <p:nvPr>
            <p:ph type="title"/>
          </p:nvPr>
        </p:nvSpPr>
        <p:spPr/>
        <p:txBody>
          <a:bodyPr/>
          <a:lstStyle/>
          <a:p>
            <a:r>
              <a:rPr lang="en-US" dirty="0"/>
              <a:t>Antenna Cables – Weather Installation</a:t>
            </a:r>
          </a:p>
        </p:txBody>
      </p:sp>
      <p:pic>
        <p:nvPicPr>
          <p:cNvPr id="4" name="Picture 3">
            <a:extLst>
              <a:ext uri="{FF2B5EF4-FFF2-40B4-BE49-F238E27FC236}">
                <a16:creationId xmlns:a16="http://schemas.microsoft.com/office/drawing/2014/main" id="{7FE25C04-EFA1-4FEA-900C-D4ABB67CB946}"/>
              </a:ext>
            </a:extLst>
          </p:cNvPr>
          <p:cNvPicPr>
            <a:picLocks noChangeAspect="1"/>
          </p:cNvPicPr>
          <p:nvPr/>
        </p:nvPicPr>
        <p:blipFill>
          <a:blip r:embed="rId2"/>
          <a:stretch>
            <a:fillRect/>
          </a:stretch>
        </p:blipFill>
        <p:spPr>
          <a:xfrm>
            <a:off x="0" y="1589851"/>
            <a:ext cx="12192000" cy="4287903"/>
          </a:xfrm>
          <a:prstGeom prst="rect">
            <a:avLst/>
          </a:prstGeom>
        </p:spPr>
      </p:pic>
    </p:spTree>
    <p:extLst>
      <p:ext uri="{BB962C8B-B14F-4D97-AF65-F5344CB8AC3E}">
        <p14:creationId xmlns:p14="http://schemas.microsoft.com/office/powerpoint/2010/main" val="34445906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factory next to a building&#10;&#10;Description automatically generated">
            <a:extLst>
              <a:ext uri="{FF2B5EF4-FFF2-40B4-BE49-F238E27FC236}">
                <a16:creationId xmlns:a16="http://schemas.microsoft.com/office/drawing/2014/main" id="{19138054-608A-410D-B10E-55E4D9898998}"/>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0" y="-635000"/>
            <a:ext cx="12192000" cy="8128000"/>
          </a:xfrm>
          <a:prstGeom prst="rect">
            <a:avLst/>
          </a:prstGeom>
        </p:spPr>
      </p:pic>
      <p:sp>
        <p:nvSpPr>
          <p:cNvPr id="2" name="TextBox 1">
            <a:extLst>
              <a:ext uri="{FF2B5EF4-FFF2-40B4-BE49-F238E27FC236}">
                <a16:creationId xmlns:a16="http://schemas.microsoft.com/office/drawing/2014/main" id="{62EC592B-855B-4610-BF76-196F058BCB3A}"/>
              </a:ext>
            </a:extLst>
          </p:cNvPr>
          <p:cNvSpPr txBox="1"/>
          <p:nvPr/>
        </p:nvSpPr>
        <p:spPr>
          <a:xfrm>
            <a:off x="0" y="2514600"/>
            <a:ext cx="12192000" cy="1828800"/>
          </a:xfrm>
          <a:prstGeom prst="rect">
            <a:avLst/>
          </a:prstGeom>
          <a:solidFill>
            <a:srgbClr val="FFD600">
              <a:alpha val="78824"/>
            </a:srgbClr>
          </a:solidFill>
          <a:ln>
            <a:noFill/>
          </a:ln>
        </p:spPr>
        <p:txBody>
          <a:bodyPr wrap="square" rtlCol="0">
            <a:spAutoFit/>
          </a:bodyPr>
          <a:lstStyle/>
          <a:p>
            <a:endParaRPr lang="en-US">
              <a:latin typeface="+mj-lt"/>
            </a:endParaRPr>
          </a:p>
        </p:txBody>
      </p:sp>
      <p:sp>
        <p:nvSpPr>
          <p:cNvPr id="7" name="TextBox 6">
            <a:extLst>
              <a:ext uri="{FF2B5EF4-FFF2-40B4-BE49-F238E27FC236}">
                <a16:creationId xmlns:a16="http://schemas.microsoft.com/office/drawing/2014/main" id="{2B99BDF4-99C8-43F8-93B0-63E731456444}"/>
              </a:ext>
            </a:extLst>
          </p:cNvPr>
          <p:cNvSpPr txBox="1"/>
          <p:nvPr/>
        </p:nvSpPr>
        <p:spPr>
          <a:xfrm>
            <a:off x="0" y="2838872"/>
            <a:ext cx="12192000" cy="1200329"/>
          </a:xfrm>
          <a:prstGeom prst="rect">
            <a:avLst/>
          </a:prstGeom>
          <a:noFill/>
        </p:spPr>
        <p:txBody>
          <a:bodyPr wrap="square" rtlCol="0">
            <a:spAutoFit/>
          </a:bodyPr>
          <a:lstStyle/>
          <a:p>
            <a:pPr algn="ctr"/>
            <a:r>
              <a:rPr lang="en-US" sz="7200" dirty="0">
                <a:latin typeface="+mj-lt"/>
              </a:rPr>
              <a:t>Banner Features</a:t>
            </a:r>
          </a:p>
        </p:txBody>
      </p:sp>
    </p:spTree>
    <p:extLst>
      <p:ext uri="{BB962C8B-B14F-4D97-AF65-F5344CB8AC3E}">
        <p14:creationId xmlns:p14="http://schemas.microsoft.com/office/powerpoint/2010/main" val="35434953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3">
            <p14:nvContentPartPr>
              <p14:cNvPr id="13" name="Ink 12">
                <a:extLst>
                  <a:ext uri="{FF2B5EF4-FFF2-40B4-BE49-F238E27FC236}">
                    <a16:creationId xmlns:a16="http://schemas.microsoft.com/office/drawing/2014/main" id="{A25336B5-D30D-48F0-893C-6A31C91BED86}"/>
                  </a:ext>
                </a:extLst>
              </p14:cNvPr>
              <p14:cNvContentPartPr/>
              <p14:nvPr/>
            </p14:nvContentPartPr>
            <p14:xfrm>
              <a:off x="5941753" y="1479054"/>
              <a:ext cx="270" cy="270"/>
            </p14:xfrm>
          </p:contentPart>
        </mc:Choice>
        <mc:Fallback xmlns="">
          <p:pic>
            <p:nvPicPr>
              <p:cNvPr id="13" name="Ink 12">
                <a:extLst>
                  <a:ext uri="{FF2B5EF4-FFF2-40B4-BE49-F238E27FC236}">
                    <a16:creationId xmlns:a16="http://schemas.microsoft.com/office/drawing/2014/main" id="{A25336B5-D30D-48F0-893C-6A31C91BED86}"/>
                  </a:ext>
                </a:extLst>
              </p:cNvPr>
              <p:cNvPicPr/>
              <p:nvPr/>
            </p:nvPicPr>
            <p:blipFill>
              <a:blip r:embed="rId4"/>
              <a:stretch>
                <a:fillRect/>
              </a:stretch>
            </p:blipFill>
            <p:spPr>
              <a:xfrm>
                <a:off x="5928253" y="1398054"/>
                <a:ext cx="27000" cy="16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14" name="Ink 13">
                <a:extLst>
                  <a:ext uri="{FF2B5EF4-FFF2-40B4-BE49-F238E27FC236}">
                    <a16:creationId xmlns:a16="http://schemas.microsoft.com/office/drawing/2014/main" id="{8C1770F5-071C-40B0-BA4A-ED76F0C67840}"/>
                  </a:ext>
                </a:extLst>
              </p14:cNvPr>
              <p14:cNvContentPartPr/>
              <p14:nvPr/>
            </p14:nvContentPartPr>
            <p14:xfrm>
              <a:off x="2616163" y="992514"/>
              <a:ext cx="270" cy="270"/>
            </p14:xfrm>
          </p:contentPart>
        </mc:Choice>
        <mc:Fallback xmlns="">
          <p:pic>
            <p:nvPicPr>
              <p:cNvPr id="14" name="Ink 13">
                <a:extLst>
                  <a:ext uri="{FF2B5EF4-FFF2-40B4-BE49-F238E27FC236}">
                    <a16:creationId xmlns:a16="http://schemas.microsoft.com/office/drawing/2014/main" id="{8C1770F5-071C-40B0-BA4A-ED76F0C67840}"/>
                  </a:ext>
                </a:extLst>
              </p:cNvPr>
              <p:cNvPicPr/>
              <p:nvPr/>
            </p:nvPicPr>
            <p:blipFill>
              <a:blip r:embed="rId6"/>
              <a:stretch>
                <a:fillRect/>
              </a:stretch>
            </p:blipFill>
            <p:spPr>
              <a:xfrm>
                <a:off x="2602663" y="911514"/>
                <a:ext cx="27000" cy="162000"/>
              </a:xfrm>
              <a:prstGeom prst="rect">
                <a:avLst/>
              </a:prstGeom>
            </p:spPr>
          </p:pic>
        </mc:Fallback>
      </mc:AlternateContent>
      <p:sp>
        <p:nvSpPr>
          <p:cNvPr id="38" name="Title 1">
            <a:extLst>
              <a:ext uri="{FF2B5EF4-FFF2-40B4-BE49-F238E27FC236}">
                <a16:creationId xmlns:a16="http://schemas.microsoft.com/office/drawing/2014/main" id="{8C247303-ACE4-462E-8C07-16D320D80D4B}"/>
              </a:ext>
            </a:extLst>
          </p:cNvPr>
          <p:cNvSpPr>
            <a:spLocks noGrp="1"/>
          </p:cNvSpPr>
          <p:nvPr>
            <p:ph type="title"/>
          </p:nvPr>
        </p:nvSpPr>
        <p:spPr>
          <a:xfrm>
            <a:off x="1723928" y="98231"/>
            <a:ext cx="6741459" cy="826994"/>
          </a:xfrm>
        </p:spPr>
        <p:txBody>
          <a:bodyPr/>
          <a:lstStyle/>
          <a:p>
            <a:r>
              <a:rPr lang="en-US" b="1" dirty="0"/>
              <a:t>Banner Industrial Solutions</a:t>
            </a:r>
          </a:p>
        </p:txBody>
      </p:sp>
      <p:pic>
        <p:nvPicPr>
          <p:cNvPr id="40" name="Picture 39">
            <a:extLst>
              <a:ext uri="{FF2B5EF4-FFF2-40B4-BE49-F238E27FC236}">
                <a16:creationId xmlns:a16="http://schemas.microsoft.com/office/drawing/2014/main" id="{B729CB67-750B-49BE-9AD0-4CC61C2FC6F7}"/>
              </a:ext>
            </a:extLst>
          </p:cNvPr>
          <p:cNvPicPr>
            <a:picLocks noChangeAspect="1"/>
          </p:cNvPicPr>
          <p:nvPr/>
        </p:nvPicPr>
        <p:blipFill>
          <a:blip r:embed="rId7"/>
          <a:stretch>
            <a:fillRect/>
          </a:stretch>
        </p:blipFill>
        <p:spPr>
          <a:xfrm>
            <a:off x="1524000" y="1419414"/>
            <a:ext cx="9144000" cy="5039081"/>
          </a:xfrm>
          <a:prstGeom prst="rect">
            <a:avLst/>
          </a:prstGeom>
        </p:spPr>
      </p:pic>
      <p:grpSp>
        <p:nvGrpSpPr>
          <p:cNvPr id="4" name="Group 3">
            <a:extLst>
              <a:ext uri="{FF2B5EF4-FFF2-40B4-BE49-F238E27FC236}">
                <a16:creationId xmlns:a16="http://schemas.microsoft.com/office/drawing/2014/main" id="{D60D76AC-F3AA-41CC-8AAF-9F01DC334237}"/>
              </a:ext>
            </a:extLst>
          </p:cNvPr>
          <p:cNvGrpSpPr/>
          <p:nvPr/>
        </p:nvGrpSpPr>
        <p:grpSpPr>
          <a:xfrm>
            <a:off x="1813560" y="5269000"/>
            <a:ext cx="3398520" cy="1299440"/>
            <a:chOff x="289560" y="5269000"/>
            <a:chExt cx="3398520" cy="1299440"/>
          </a:xfrm>
        </p:grpSpPr>
        <p:sp>
          <p:nvSpPr>
            <p:cNvPr id="2" name="Rectangle: Rounded Corners 1">
              <a:extLst>
                <a:ext uri="{FF2B5EF4-FFF2-40B4-BE49-F238E27FC236}">
                  <a16:creationId xmlns:a16="http://schemas.microsoft.com/office/drawing/2014/main" id="{485FDB6F-0DED-49BE-8684-5DA8B676DB24}"/>
                </a:ext>
              </a:extLst>
            </p:cNvPr>
            <p:cNvSpPr/>
            <p:nvPr/>
          </p:nvSpPr>
          <p:spPr>
            <a:xfrm>
              <a:off x="289560" y="5615940"/>
              <a:ext cx="3398520" cy="952500"/>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 name="TextBox 2">
              <a:extLst>
                <a:ext uri="{FF2B5EF4-FFF2-40B4-BE49-F238E27FC236}">
                  <a16:creationId xmlns:a16="http://schemas.microsoft.com/office/drawing/2014/main" id="{D0DE963C-5A89-4B86-98C8-6F2C114027C7}"/>
                </a:ext>
              </a:extLst>
            </p:cNvPr>
            <p:cNvSpPr txBox="1"/>
            <p:nvPr/>
          </p:nvSpPr>
          <p:spPr>
            <a:xfrm>
              <a:off x="922788" y="5269000"/>
              <a:ext cx="2072081" cy="369332"/>
            </a:xfrm>
            <a:prstGeom prst="rect">
              <a:avLst/>
            </a:prstGeom>
            <a:noFill/>
          </p:spPr>
          <p:txBody>
            <a:bodyPr wrap="square" rtlCol="0">
              <a:spAutoFit/>
            </a:bodyPr>
            <a:lstStyle/>
            <a:p>
              <a:pPr algn="ctr"/>
              <a:r>
                <a:rPr lang="en-US" dirty="0">
                  <a:latin typeface="+mj-lt"/>
                </a:rPr>
                <a:t>Monitoring</a:t>
              </a:r>
            </a:p>
          </p:txBody>
        </p:sp>
      </p:grpSp>
      <p:grpSp>
        <p:nvGrpSpPr>
          <p:cNvPr id="5" name="Group 4">
            <a:extLst>
              <a:ext uri="{FF2B5EF4-FFF2-40B4-BE49-F238E27FC236}">
                <a16:creationId xmlns:a16="http://schemas.microsoft.com/office/drawing/2014/main" id="{9543F564-1F42-45EB-9A81-B1E58FE77BDF}"/>
              </a:ext>
            </a:extLst>
          </p:cNvPr>
          <p:cNvGrpSpPr/>
          <p:nvPr/>
        </p:nvGrpSpPr>
        <p:grpSpPr>
          <a:xfrm>
            <a:off x="5615171" y="5269000"/>
            <a:ext cx="4760838" cy="1299440"/>
            <a:chOff x="4091171" y="5269000"/>
            <a:chExt cx="4760838" cy="1299440"/>
          </a:xfrm>
        </p:grpSpPr>
        <p:sp>
          <p:nvSpPr>
            <p:cNvPr id="7" name="Rectangle: Rounded Corners 6">
              <a:extLst>
                <a:ext uri="{FF2B5EF4-FFF2-40B4-BE49-F238E27FC236}">
                  <a16:creationId xmlns:a16="http://schemas.microsoft.com/office/drawing/2014/main" id="{9FE80F35-00A6-425B-A55F-8CCE0A38EB8B}"/>
                </a:ext>
              </a:extLst>
            </p:cNvPr>
            <p:cNvSpPr/>
            <p:nvPr/>
          </p:nvSpPr>
          <p:spPr>
            <a:xfrm>
              <a:off x="4091171" y="5615940"/>
              <a:ext cx="4760838" cy="952500"/>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C20246B-2175-4F1A-B612-296EFBAD4651}"/>
                </a:ext>
              </a:extLst>
            </p:cNvPr>
            <p:cNvSpPr txBox="1"/>
            <p:nvPr/>
          </p:nvSpPr>
          <p:spPr>
            <a:xfrm>
              <a:off x="5336795" y="5269000"/>
              <a:ext cx="2072081" cy="369332"/>
            </a:xfrm>
            <a:prstGeom prst="rect">
              <a:avLst/>
            </a:prstGeom>
            <a:noFill/>
          </p:spPr>
          <p:txBody>
            <a:bodyPr wrap="square" rtlCol="0">
              <a:spAutoFit/>
            </a:bodyPr>
            <a:lstStyle/>
            <a:p>
              <a:pPr algn="ctr"/>
              <a:r>
                <a:rPr lang="en-US" dirty="0">
                  <a:latin typeface="+mj-lt"/>
                </a:rPr>
                <a:t>Connectivity</a:t>
              </a:r>
            </a:p>
          </p:txBody>
        </p:sp>
      </p:grpSp>
    </p:spTree>
    <p:extLst>
      <p:ext uri="{BB962C8B-B14F-4D97-AF65-F5344CB8AC3E}">
        <p14:creationId xmlns:p14="http://schemas.microsoft.com/office/powerpoint/2010/main" val="3899337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DA0571-AD51-4642-B413-9404F37D8921}"/>
              </a:ext>
            </a:extLst>
          </p:cNvPr>
          <p:cNvSpPr>
            <a:spLocks noGrp="1"/>
          </p:cNvSpPr>
          <p:nvPr>
            <p:ph sz="half" idx="1"/>
          </p:nvPr>
        </p:nvSpPr>
        <p:spPr/>
        <p:txBody>
          <a:bodyPr>
            <a:normAutofit/>
          </a:bodyPr>
          <a:lstStyle/>
          <a:p>
            <a:r>
              <a:rPr lang="en-US" dirty="0"/>
              <a:t>Pairing process between a Banner Gateway (Master Radio) and node (Slave/Repeater)</a:t>
            </a:r>
          </a:p>
          <a:p>
            <a:r>
              <a:rPr lang="en-US" dirty="0"/>
              <a:t>Ensures that the nodes (Slave radios) will only communicate and exchange data to a single Gateway (Master radio)</a:t>
            </a:r>
          </a:p>
          <a:p>
            <a:pPr lvl="1"/>
            <a:r>
              <a:rPr lang="en-US" dirty="0"/>
              <a:t>Allows for multiple wireless networks in the same environment</a:t>
            </a:r>
          </a:p>
          <a:p>
            <a:endParaRPr lang="en-US" dirty="0"/>
          </a:p>
          <a:p>
            <a:pPr marL="0" indent="0">
              <a:buNone/>
            </a:pPr>
            <a:r>
              <a:rPr lang="en-US" dirty="0"/>
              <a:t>**Much like the pairing process between a Bluetooth headset and a cellphone</a:t>
            </a:r>
          </a:p>
          <a:p>
            <a:pPr marL="0" indent="0">
              <a:buNone/>
            </a:pPr>
            <a:endParaRPr lang="en-US" dirty="0"/>
          </a:p>
          <a:p>
            <a:endParaRPr lang="en-US" dirty="0"/>
          </a:p>
          <a:p>
            <a:pPr marL="0" indent="0">
              <a:buNone/>
            </a:pPr>
            <a:endParaRPr lang="en-US" dirty="0"/>
          </a:p>
        </p:txBody>
      </p:sp>
      <p:sp>
        <p:nvSpPr>
          <p:cNvPr id="4" name="Title 3">
            <a:extLst>
              <a:ext uri="{FF2B5EF4-FFF2-40B4-BE49-F238E27FC236}">
                <a16:creationId xmlns:a16="http://schemas.microsoft.com/office/drawing/2014/main" id="{45CF83A1-3B55-478F-8290-5585EBB1F60E}"/>
              </a:ext>
            </a:extLst>
          </p:cNvPr>
          <p:cNvSpPr>
            <a:spLocks noGrp="1"/>
          </p:cNvSpPr>
          <p:nvPr>
            <p:ph type="title"/>
          </p:nvPr>
        </p:nvSpPr>
        <p:spPr/>
        <p:txBody>
          <a:bodyPr/>
          <a:lstStyle/>
          <a:p>
            <a:r>
              <a:rPr lang="en-US" dirty="0"/>
              <a:t>Binding</a:t>
            </a:r>
          </a:p>
        </p:txBody>
      </p:sp>
      <p:pic>
        <p:nvPicPr>
          <p:cNvPr id="1026" name="Picture 2" descr="Image result for pairing">
            <a:extLst>
              <a:ext uri="{FF2B5EF4-FFF2-40B4-BE49-F238E27FC236}">
                <a16:creationId xmlns:a16="http://schemas.microsoft.com/office/drawing/2014/main" id="{6F7F14DD-B397-444F-B5F4-465FCF8E67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2523" y="2454224"/>
            <a:ext cx="3465875" cy="1949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6588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85000" lnSpcReduction="20000"/>
          </a:bodyPr>
          <a:lstStyle/>
          <a:p>
            <a:r>
              <a:rPr lang="en-US" dirty="0"/>
              <a:t>The Gateway will display the site survey results as one of four categories:</a:t>
            </a:r>
          </a:p>
          <a:p>
            <a:pPr lvl="1"/>
            <a:r>
              <a:rPr lang="en-US" dirty="0"/>
              <a:t>Green = -90 dBm or greater at receiver</a:t>
            </a:r>
          </a:p>
          <a:p>
            <a:pPr lvl="1"/>
            <a:r>
              <a:rPr lang="en-US" dirty="0"/>
              <a:t>Yellow = Between -90 and -100 dBm</a:t>
            </a:r>
          </a:p>
          <a:p>
            <a:pPr lvl="1"/>
            <a:r>
              <a:rPr lang="en-US" dirty="0"/>
              <a:t>Red = Less than -100</a:t>
            </a:r>
          </a:p>
          <a:p>
            <a:pPr lvl="1"/>
            <a:r>
              <a:rPr lang="en-US" dirty="0"/>
              <a:t>Missed = Below Sensitivity - Need to be resent</a:t>
            </a:r>
          </a:p>
          <a:p>
            <a:r>
              <a:rPr lang="en-US" dirty="0"/>
              <a:t>Site survey should be conducted for all locations where nodes will be installed at – prior to installation</a:t>
            </a:r>
          </a:p>
          <a:p>
            <a:r>
              <a:rPr lang="en-US" dirty="0"/>
              <a:t>dB is a unit of measurement of sound, relative to two power levels (relative ratio not absolute)</a:t>
            </a:r>
          </a:p>
          <a:p>
            <a:r>
              <a:rPr lang="en-US" dirty="0"/>
              <a:t>dBm is a measure of power in decibels with reference to one milliwatt</a:t>
            </a:r>
          </a:p>
        </p:txBody>
      </p:sp>
      <p:sp>
        <p:nvSpPr>
          <p:cNvPr id="5" name="Content Placeholder 4">
            <a:extLst>
              <a:ext uri="{FF2B5EF4-FFF2-40B4-BE49-F238E27FC236}">
                <a16:creationId xmlns:a16="http://schemas.microsoft.com/office/drawing/2014/main" id="{AA85AC71-0841-4FC1-8A3B-DE2F5844424D}"/>
              </a:ext>
            </a:extLst>
          </p:cNvPr>
          <p:cNvSpPr>
            <a:spLocks noGrp="1"/>
          </p:cNvSpPr>
          <p:nvPr>
            <p:ph sz="half" idx="2"/>
          </p:nvPr>
        </p:nvSpPr>
        <p:spPr/>
        <p:txBody>
          <a:bodyPr/>
          <a:lstStyle/>
          <a:p>
            <a:pPr marL="0" indent="0">
              <a:buNone/>
            </a:pPr>
            <a:endParaRPr lang="en-US" dirty="0"/>
          </a:p>
        </p:txBody>
      </p:sp>
      <p:sp>
        <p:nvSpPr>
          <p:cNvPr id="2" name="Title 1"/>
          <p:cNvSpPr>
            <a:spLocks noGrp="1"/>
          </p:cNvSpPr>
          <p:nvPr>
            <p:ph type="title"/>
          </p:nvPr>
        </p:nvSpPr>
        <p:spPr/>
        <p:txBody>
          <a:bodyPr/>
          <a:lstStyle/>
          <a:p>
            <a:r>
              <a:rPr lang="en-US" dirty="0"/>
              <a:t>Site Survey</a:t>
            </a:r>
          </a:p>
        </p:txBody>
      </p:sp>
      <p:pic>
        <p:nvPicPr>
          <p:cNvPr id="4" name="Picture 3"/>
          <p:cNvPicPr>
            <a:picLocks noChangeAspect="1" noChangeArrowheads="1"/>
          </p:cNvPicPr>
          <p:nvPr/>
        </p:nvPicPr>
        <p:blipFill>
          <a:blip r:embed="rId3" cstate="print"/>
          <a:srcRect/>
          <a:stretch>
            <a:fillRect/>
          </a:stretch>
        </p:blipFill>
        <p:spPr bwMode="auto">
          <a:xfrm>
            <a:off x="6619014" y="2605484"/>
            <a:ext cx="4254103" cy="2735805"/>
          </a:xfrm>
          <a:prstGeom prst="rect">
            <a:avLst/>
          </a:prstGeom>
          <a:noFill/>
          <a:ln w="9525">
            <a:noFill/>
            <a:miter lim="800000"/>
            <a:headEnd/>
            <a:tailEnd/>
          </a:ln>
        </p:spPr>
      </p:pic>
    </p:spTree>
    <p:extLst>
      <p:ext uri="{BB962C8B-B14F-4D97-AF65-F5344CB8AC3E}">
        <p14:creationId xmlns:p14="http://schemas.microsoft.com/office/powerpoint/2010/main" val="27589054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factory next to a building&#10;&#10;Description automatically generated">
            <a:extLst>
              <a:ext uri="{FF2B5EF4-FFF2-40B4-BE49-F238E27FC236}">
                <a16:creationId xmlns:a16="http://schemas.microsoft.com/office/drawing/2014/main" id="{19138054-608A-410D-B10E-55E4D9898998}"/>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0" y="-635000"/>
            <a:ext cx="12192000" cy="8128000"/>
          </a:xfrm>
          <a:prstGeom prst="rect">
            <a:avLst/>
          </a:prstGeom>
        </p:spPr>
      </p:pic>
      <p:sp>
        <p:nvSpPr>
          <p:cNvPr id="2" name="TextBox 1">
            <a:extLst>
              <a:ext uri="{FF2B5EF4-FFF2-40B4-BE49-F238E27FC236}">
                <a16:creationId xmlns:a16="http://schemas.microsoft.com/office/drawing/2014/main" id="{62EC592B-855B-4610-BF76-196F058BCB3A}"/>
              </a:ext>
            </a:extLst>
          </p:cNvPr>
          <p:cNvSpPr txBox="1"/>
          <p:nvPr/>
        </p:nvSpPr>
        <p:spPr>
          <a:xfrm>
            <a:off x="0" y="2514600"/>
            <a:ext cx="12192000" cy="1828800"/>
          </a:xfrm>
          <a:prstGeom prst="rect">
            <a:avLst/>
          </a:prstGeom>
          <a:solidFill>
            <a:srgbClr val="FFD600">
              <a:alpha val="78824"/>
            </a:srgbClr>
          </a:solidFill>
          <a:ln>
            <a:noFill/>
          </a:ln>
        </p:spPr>
        <p:txBody>
          <a:bodyPr wrap="square" rtlCol="0">
            <a:spAutoFit/>
          </a:bodyPr>
          <a:lstStyle/>
          <a:p>
            <a:endParaRPr lang="en-US">
              <a:latin typeface="+mj-lt"/>
            </a:endParaRPr>
          </a:p>
        </p:txBody>
      </p:sp>
      <p:sp>
        <p:nvSpPr>
          <p:cNvPr id="7" name="TextBox 6">
            <a:extLst>
              <a:ext uri="{FF2B5EF4-FFF2-40B4-BE49-F238E27FC236}">
                <a16:creationId xmlns:a16="http://schemas.microsoft.com/office/drawing/2014/main" id="{2B99BDF4-99C8-43F8-93B0-63E731456444}"/>
              </a:ext>
            </a:extLst>
          </p:cNvPr>
          <p:cNvSpPr txBox="1"/>
          <p:nvPr/>
        </p:nvSpPr>
        <p:spPr>
          <a:xfrm>
            <a:off x="0" y="2838872"/>
            <a:ext cx="12192000" cy="1200329"/>
          </a:xfrm>
          <a:prstGeom prst="rect">
            <a:avLst/>
          </a:prstGeom>
          <a:noFill/>
        </p:spPr>
        <p:txBody>
          <a:bodyPr wrap="square" rtlCol="0">
            <a:spAutoFit/>
          </a:bodyPr>
          <a:lstStyle/>
          <a:p>
            <a:pPr algn="ctr"/>
            <a:r>
              <a:rPr lang="en-US" sz="7200" dirty="0">
                <a:latin typeface="+mj-lt"/>
              </a:rPr>
              <a:t>Applications</a:t>
            </a:r>
          </a:p>
        </p:txBody>
      </p:sp>
    </p:spTree>
    <p:extLst>
      <p:ext uri="{BB962C8B-B14F-4D97-AF65-F5344CB8AC3E}">
        <p14:creationId xmlns:p14="http://schemas.microsoft.com/office/powerpoint/2010/main" val="29943273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642E7-A14F-4097-BEC2-0CB24E0BE1A9}"/>
              </a:ext>
            </a:extLst>
          </p:cNvPr>
          <p:cNvSpPr>
            <a:spLocks noGrp="1"/>
          </p:cNvSpPr>
          <p:nvPr>
            <p:ph type="title"/>
          </p:nvPr>
        </p:nvSpPr>
        <p:spPr/>
        <p:txBody>
          <a:bodyPr/>
          <a:lstStyle/>
          <a:p>
            <a:r>
              <a:rPr lang="en-US" b="1" dirty="0"/>
              <a:t>Exhaust Fan</a:t>
            </a:r>
          </a:p>
        </p:txBody>
      </p:sp>
      <p:sp>
        <p:nvSpPr>
          <p:cNvPr id="6" name="Rectangle 5">
            <a:extLst>
              <a:ext uri="{FF2B5EF4-FFF2-40B4-BE49-F238E27FC236}">
                <a16:creationId xmlns:a16="http://schemas.microsoft.com/office/drawing/2014/main" id="{034B4685-84D2-4FF6-B9D2-348EFE4E6FF9}"/>
              </a:ext>
            </a:extLst>
          </p:cNvPr>
          <p:cNvSpPr/>
          <p:nvPr/>
        </p:nvSpPr>
        <p:spPr>
          <a:xfrm>
            <a:off x="1956087" y="2799158"/>
            <a:ext cx="5108635" cy="3831818"/>
          </a:xfrm>
          <a:prstGeom prst="rect">
            <a:avLst/>
          </a:prstGeom>
        </p:spPr>
        <p:txBody>
          <a:bodyPr wrap="square">
            <a:spAutoFit/>
          </a:bodyPr>
          <a:lstStyle/>
          <a:p>
            <a:r>
              <a:rPr lang="en-US" b="1" u="sng" dirty="0">
                <a:latin typeface="+mj-lt"/>
              </a:rPr>
              <a:t>Solution:</a:t>
            </a:r>
          </a:p>
          <a:p>
            <a:r>
              <a:rPr lang="en-US" sz="1400" dirty="0">
                <a:latin typeface="Calibri" panose="020F0502020204030204" pitchFamily="34" charset="0"/>
                <a:ea typeface="Calibri" panose="020F0502020204030204" pitchFamily="34" charset="0"/>
                <a:cs typeface="Times New Roman" panose="02020603050405020304" pitchFamily="18" charset="0"/>
              </a:rPr>
              <a:t>Utilizing the Banner Wireless QM42VT1 vibration and temperature</a:t>
            </a:r>
          </a:p>
          <a:p>
            <a:r>
              <a:rPr lang="en-US" sz="1400" dirty="0">
                <a:latin typeface="Calibri" panose="020F0502020204030204" pitchFamily="34" charset="0"/>
                <a:ea typeface="Calibri" panose="020F0502020204030204" pitchFamily="34" charset="0"/>
                <a:cs typeface="Times New Roman" panose="02020603050405020304" pitchFamily="18" charset="0"/>
              </a:rPr>
              <a:t> sensor connected to a DX80 Node, an early failure event on a solder wave oven exhaust fan can be detected. In one such instance, </a:t>
            </a:r>
            <a:r>
              <a:rPr lang="en-US" sz="1400" dirty="0">
                <a:latin typeface="+mj-lt"/>
              </a:rPr>
              <a:t>initial inspection, it appeared to show a bearing failure. However, after bearing replacement, the RMS Velocity remained at 3-4 times baseline values even though RMS Acceleration had come down to near baseline levels. Upon further inspection, a 7” piece of weather seal had adhered to a fan blade and was</a:t>
            </a:r>
          </a:p>
          <a:p>
            <a:r>
              <a:rPr lang="en-US" sz="1400" dirty="0">
                <a:latin typeface="+mj-lt"/>
              </a:rPr>
              <a:t>causing an imbalance condition. </a:t>
            </a:r>
          </a:p>
          <a:p>
            <a:endParaRPr lang="en-US" sz="1100" b="1" u="sng" dirty="0">
              <a:latin typeface="+mj-lt"/>
            </a:endParaRPr>
          </a:p>
          <a:p>
            <a:r>
              <a:rPr lang="en-US" b="1" u="sng" dirty="0">
                <a:latin typeface="+mj-lt"/>
              </a:rPr>
              <a:t>Value:  </a:t>
            </a:r>
          </a:p>
          <a:p>
            <a:pPr marL="285750" indent="-285750">
              <a:buFont typeface="Arial" panose="020B0604020202020204" pitchFamily="34" charset="0"/>
              <a:buChar char="•"/>
            </a:pPr>
            <a:r>
              <a:rPr lang="en-US" sz="1400" b="1" dirty="0">
                <a:latin typeface="+mj-lt"/>
              </a:rPr>
              <a:t>Cost Avoidance </a:t>
            </a:r>
            <a:r>
              <a:rPr lang="en-US" sz="1400" dirty="0">
                <a:latin typeface="+mj-lt"/>
              </a:rPr>
              <a:t>– Prevents down-time of the machine and avoids catastrophic failure  </a:t>
            </a:r>
          </a:p>
          <a:p>
            <a:pPr marL="285750" indent="-285750">
              <a:buFont typeface="Arial" panose="020B0604020202020204" pitchFamily="34" charset="0"/>
              <a:buChar char="•"/>
            </a:pPr>
            <a:r>
              <a:rPr lang="en-US" sz="1400" b="1" dirty="0">
                <a:latin typeface="+mj-lt"/>
              </a:rPr>
              <a:t>Safety </a:t>
            </a:r>
            <a:r>
              <a:rPr lang="en-US" sz="1400" dirty="0">
                <a:latin typeface="+mj-lt"/>
              </a:rPr>
              <a:t>– Prevented toxic fumes from accumulating in work area</a:t>
            </a:r>
          </a:p>
          <a:p>
            <a:pPr marL="285750" indent="-285750">
              <a:buFont typeface="Arial" panose="020B0604020202020204" pitchFamily="34" charset="0"/>
              <a:buChar char="•"/>
            </a:pPr>
            <a:r>
              <a:rPr lang="en-US" sz="1400" b="1" dirty="0">
                <a:latin typeface="+mj-lt"/>
              </a:rPr>
              <a:t>IIOT </a:t>
            </a:r>
            <a:r>
              <a:rPr lang="en-US" sz="1400" dirty="0">
                <a:latin typeface="+mj-lt"/>
              </a:rPr>
              <a:t>- Ability to remotely monitor assets without human intervention or in hard to access areas</a:t>
            </a:r>
          </a:p>
        </p:txBody>
      </p:sp>
      <p:sp>
        <p:nvSpPr>
          <p:cNvPr id="7" name="Rectangle 6">
            <a:extLst>
              <a:ext uri="{FF2B5EF4-FFF2-40B4-BE49-F238E27FC236}">
                <a16:creationId xmlns:a16="http://schemas.microsoft.com/office/drawing/2014/main" id="{C67AEB74-9644-424E-BBA0-FDCD653B5033}"/>
              </a:ext>
            </a:extLst>
          </p:cNvPr>
          <p:cNvSpPr/>
          <p:nvPr/>
        </p:nvSpPr>
        <p:spPr>
          <a:xfrm>
            <a:off x="1956086" y="1192520"/>
            <a:ext cx="6019514" cy="1600438"/>
          </a:xfrm>
          <a:prstGeom prst="rect">
            <a:avLst/>
          </a:prstGeom>
        </p:spPr>
        <p:txBody>
          <a:bodyPr wrap="square">
            <a:spAutoFit/>
          </a:bodyPr>
          <a:lstStyle/>
          <a:p>
            <a:r>
              <a:rPr lang="en-US" b="1" u="sng" dirty="0">
                <a:latin typeface="+mn-lt"/>
              </a:rPr>
              <a:t>Situation:</a:t>
            </a:r>
          </a:p>
          <a:p>
            <a:r>
              <a:rPr lang="en-US" sz="1600" dirty="0">
                <a:latin typeface="Calibri" panose="020F0502020204030204" pitchFamily="34" charset="0"/>
                <a:ea typeface="Calibri" panose="020F0502020204030204" pitchFamily="34" charset="0"/>
                <a:cs typeface="Times New Roman" panose="02020603050405020304" pitchFamily="18" charset="0"/>
              </a:rPr>
              <a:t>Exhaust fans can be crucial to keeping a work area safe for employees and a failure could lead to process downtime. More importantly it can lead to toxic fumes entering the workspace and affecting employee safety. Due to the fan’s location on the rooftop, it was unlikely such failures would be detected in advance </a:t>
            </a:r>
            <a:endParaRPr lang="en-US" sz="1600" dirty="0"/>
          </a:p>
        </p:txBody>
      </p:sp>
      <p:pic>
        <p:nvPicPr>
          <p:cNvPr id="8" name="Picture 7">
            <a:extLst>
              <a:ext uri="{FF2B5EF4-FFF2-40B4-BE49-F238E27FC236}">
                <a16:creationId xmlns:a16="http://schemas.microsoft.com/office/drawing/2014/main" id="{DF11BF96-9E5E-4551-86B4-29D775F4ED21}"/>
              </a:ext>
            </a:extLst>
          </p:cNvPr>
          <p:cNvPicPr>
            <a:picLocks noChangeAspect="1"/>
          </p:cNvPicPr>
          <p:nvPr/>
        </p:nvPicPr>
        <p:blipFill>
          <a:blip r:embed="rId3"/>
          <a:stretch>
            <a:fillRect/>
          </a:stretch>
        </p:blipFill>
        <p:spPr>
          <a:xfrm>
            <a:off x="7975601" y="1271099"/>
            <a:ext cx="2459355" cy="3279140"/>
          </a:xfrm>
          <a:prstGeom prst="rect">
            <a:avLst/>
          </a:prstGeom>
        </p:spPr>
      </p:pic>
      <p:pic>
        <p:nvPicPr>
          <p:cNvPr id="5" name="Picture 4">
            <a:extLst>
              <a:ext uri="{FF2B5EF4-FFF2-40B4-BE49-F238E27FC236}">
                <a16:creationId xmlns:a16="http://schemas.microsoft.com/office/drawing/2014/main" id="{F4B5A642-9F7C-475B-ACE5-CB3B1DDC1C45}"/>
              </a:ext>
            </a:extLst>
          </p:cNvPr>
          <p:cNvPicPr>
            <a:picLocks noChangeAspect="1"/>
          </p:cNvPicPr>
          <p:nvPr/>
        </p:nvPicPr>
        <p:blipFill>
          <a:blip r:embed="rId4"/>
          <a:stretch>
            <a:fillRect/>
          </a:stretch>
        </p:blipFill>
        <p:spPr>
          <a:xfrm>
            <a:off x="6956079" y="4842402"/>
            <a:ext cx="3478876" cy="1788575"/>
          </a:xfrm>
          <a:prstGeom prst="rect">
            <a:avLst/>
          </a:prstGeom>
        </p:spPr>
      </p:pic>
    </p:spTree>
    <p:extLst>
      <p:ext uri="{BB962C8B-B14F-4D97-AF65-F5344CB8AC3E}">
        <p14:creationId xmlns:p14="http://schemas.microsoft.com/office/powerpoint/2010/main" val="3371440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A6E40-ABA5-4E14-86B6-16A0CBF2F385}"/>
              </a:ext>
            </a:extLst>
          </p:cNvPr>
          <p:cNvSpPr>
            <a:spLocks noGrp="1"/>
          </p:cNvSpPr>
          <p:nvPr>
            <p:ph type="title"/>
          </p:nvPr>
        </p:nvSpPr>
        <p:spPr/>
        <p:txBody>
          <a:bodyPr/>
          <a:lstStyle/>
          <a:p>
            <a:r>
              <a:rPr lang="en-US" dirty="0"/>
              <a:t>Frequencies: Industrial Science Medical “ISM” </a:t>
            </a:r>
          </a:p>
        </p:txBody>
      </p:sp>
      <p:pic>
        <p:nvPicPr>
          <p:cNvPr id="7" name="Picture 2">
            <a:extLst>
              <a:ext uri="{FF2B5EF4-FFF2-40B4-BE49-F238E27FC236}">
                <a16:creationId xmlns:a16="http://schemas.microsoft.com/office/drawing/2014/main" id="{14CB0B83-DC24-44AB-A157-57C36A5749E3}"/>
              </a:ext>
            </a:extLst>
          </p:cNvPr>
          <p:cNvPicPr>
            <a:picLocks noChangeAspect="1" noChangeArrowheads="1"/>
          </p:cNvPicPr>
          <p:nvPr/>
        </p:nvPicPr>
        <p:blipFill>
          <a:blip r:embed="rId2" cstate="print"/>
          <a:srcRect/>
          <a:stretch>
            <a:fillRect/>
          </a:stretch>
        </p:blipFill>
        <p:spPr bwMode="auto">
          <a:xfrm>
            <a:off x="3183911" y="1892612"/>
            <a:ext cx="5824181" cy="1366506"/>
          </a:xfrm>
          <a:prstGeom prst="rect">
            <a:avLst/>
          </a:prstGeom>
          <a:noFill/>
          <a:ln w="9525">
            <a:noFill/>
            <a:miter lim="800000"/>
            <a:headEnd/>
            <a:tailEnd/>
          </a:ln>
        </p:spPr>
      </p:pic>
      <p:sp>
        <p:nvSpPr>
          <p:cNvPr id="4" name="TextBox 3">
            <a:extLst>
              <a:ext uri="{FF2B5EF4-FFF2-40B4-BE49-F238E27FC236}">
                <a16:creationId xmlns:a16="http://schemas.microsoft.com/office/drawing/2014/main" id="{C9D8A228-C35A-49BF-9FA5-7B76FA07FC9B}"/>
              </a:ext>
            </a:extLst>
          </p:cNvPr>
          <p:cNvSpPr txBox="1"/>
          <p:nvPr/>
        </p:nvSpPr>
        <p:spPr>
          <a:xfrm>
            <a:off x="2476468" y="3429001"/>
            <a:ext cx="2655651" cy="1431161"/>
          </a:xfrm>
          <a:prstGeom prst="rect">
            <a:avLst/>
          </a:prstGeom>
          <a:noFill/>
        </p:spPr>
        <p:txBody>
          <a:bodyPr wrap="square" rtlCol="0">
            <a:spAutoFit/>
          </a:bodyPr>
          <a:lstStyle/>
          <a:p>
            <a:pPr algn="ctr"/>
            <a:r>
              <a:rPr lang="en-US" sz="1500" b="1" u="sng" dirty="0">
                <a:latin typeface="+mj-lt"/>
              </a:rPr>
              <a:t>900 MHz</a:t>
            </a:r>
          </a:p>
          <a:p>
            <a:pPr algn="ctr"/>
            <a:r>
              <a:rPr lang="en-US" dirty="0">
                <a:latin typeface="+mj-lt"/>
              </a:rPr>
              <a:t>Cordless phones</a:t>
            </a:r>
          </a:p>
          <a:p>
            <a:pPr algn="ctr"/>
            <a:r>
              <a:rPr lang="en-US" dirty="0">
                <a:latin typeface="+mj-lt"/>
              </a:rPr>
              <a:t>Walkie Talkies</a:t>
            </a:r>
          </a:p>
          <a:p>
            <a:pPr algn="ctr"/>
            <a:r>
              <a:rPr lang="en-US" dirty="0">
                <a:latin typeface="+mj-lt"/>
              </a:rPr>
              <a:t>Amateur TV</a:t>
            </a:r>
          </a:p>
          <a:p>
            <a:pPr algn="ctr"/>
            <a:r>
              <a:rPr lang="en-US" dirty="0">
                <a:latin typeface="+mj-lt"/>
              </a:rPr>
              <a:t>FM Repeaters</a:t>
            </a:r>
          </a:p>
        </p:txBody>
      </p:sp>
      <p:sp>
        <p:nvSpPr>
          <p:cNvPr id="8" name="TextBox 7">
            <a:extLst>
              <a:ext uri="{FF2B5EF4-FFF2-40B4-BE49-F238E27FC236}">
                <a16:creationId xmlns:a16="http://schemas.microsoft.com/office/drawing/2014/main" id="{40E4EA03-09D9-4A1F-9EE3-E761A96A8838}"/>
              </a:ext>
            </a:extLst>
          </p:cNvPr>
          <p:cNvSpPr txBox="1"/>
          <p:nvPr/>
        </p:nvSpPr>
        <p:spPr>
          <a:xfrm>
            <a:off x="6478625" y="3429001"/>
            <a:ext cx="2655651" cy="1431161"/>
          </a:xfrm>
          <a:prstGeom prst="rect">
            <a:avLst/>
          </a:prstGeom>
          <a:noFill/>
        </p:spPr>
        <p:txBody>
          <a:bodyPr wrap="square" rtlCol="0">
            <a:spAutoFit/>
          </a:bodyPr>
          <a:lstStyle/>
          <a:p>
            <a:pPr algn="ctr"/>
            <a:r>
              <a:rPr lang="en-US" sz="1500" b="1" u="sng" dirty="0">
                <a:latin typeface="+mj-lt"/>
              </a:rPr>
              <a:t>2.4 GHz</a:t>
            </a:r>
          </a:p>
          <a:p>
            <a:pPr algn="ctr"/>
            <a:r>
              <a:rPr lang="en-US" dirty="0" err="1">
                <a:latin typeface="+mj-lt"/>
              </a:rPr>
              <a:t>Wifi</a:t>
            </a:r>
            <a:endParaRPr lang="en-US" dirty="0">
              <a:latin typeface="+mj-lt"/>
            </a:endParaRPr>
          </a:p>
          <a:p>
            <a:pPr algn="ctr"/>
            <a:r>
              <a:rPr lang="en-US" dirty="0">
                <a:latin typeface="+mj-lt"/>
              </a:rPr>
              <a:t>Bluetooth – Video Games</a:t>
            </a:r>
          </a:p>
          <a:p>
            <a:pPr algn="ctr"/>
            <a:r>
              <a:rPr lang="en-US" dirty="0">
                <a:latin typeface="+mj-lt"/>
              </a:rPr>
              <a:t>ZigBee Radios</a:t>
            </a:r>
          </a:p>
          <a:p>
            <a:pPr algn="ctr"/>
            <a:r>
              <a:rPr lang="en-US" dirty="0">
                <a:latin typeface="+mj-lt"/>
              </a:rPr>
              <a:t>Wireless Hart Radios</a:t>
            </a:r>
          </a:p>
        </p:txBody>
      </p:sp>
      <p:sp>
        <p:nvSpPr>
          <p:cNvPr id="9" name="Rectangle 8">
            <a:extLst>
              <a:ext uri="{FF2B5EF4-FFF2-40B4-BE49-F238E27FC236}">
                <a16:creationId xmlns:a16="http://schemas.microsoft.com/office/drawing/2014/main" id="{37CD2A0D-5453-4385-8528-96128E0AD368}"/>
              </a:ext>
            </a:extLst>
          </p:cNvPr>
          <p:cNvSpPr/>
          <p:nvPr/>
        </p:nvSpPr>
        <p:spPr>
          <a:xfrm>
            <a:off x="6002705" y="3290501"/>
            <a:ext cx="248786" cy="369332"/>
          </a:xfrm>
          <a:prstGeom prst="rect">
            <a:avLst/>
          </a:prstGeom>
        </p:spPr>
        <p:txBody>
          <a:bodyPr wrap="none">
            <a:spAutoFit/>
          </a:bodyPr>
          <a:lstStyle/>
          <a:p>
            <a:r>
              <a:rPr lang="en-US" dirty="0"/>
              <a:t> </a:t>
            </a:r>
          </a:p>
        </p:txBody>
      </p:sp>
      <p:pic>
        <p:nvPicPr>
          <p:cNvPr id="1026" name="Picture 2">
            <a:extLst>
              <a:ext uri="{FF2B5EF4-FFF2-40B4-BE49-F238E27FC236}">
                <a16:creationId xmlns:a16="http://schemas.microsoft.com/office/drawing/2014/main" id="{D8889564-AE21-482F-AB3F-BD284D9B4D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4172" y="5289163"/>
            <a:ext cx="853708" cy="11612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EBFED17-2D00-4CEB-8DB3-E2C0485FF5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2943" y="5203770"/>
            <a:ext cx="604689" cy="12093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close up of a logo&#10;&#10;Description automatically generated">
            <a:extLst>
              <a:ext uri="{FF2B5EF4-FFF2-40B4-BE49-F238E27FC236}">
                <a16:creationId xmlns:a16="http://schemas.microsoft.com/office/drawing/2014/main" id="{D5C64D26-943F-4B50-AE0C-FFA4D5D85DA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944567" y="5547135"/>
            <a:ext cx="1341044" cy="792055"/>
          </a:xfrm>
          <a:prstGeom prst="rect">
            <a:avLst/>
          </a:prstGeom>
        </p:spPr>
      </p:pic>
      <p:pic>
        <p:nvPicPr>
          <p:cNvPr id="17" name="Picture 16" descr="A picture containing black, sitting, white&#10;&#10;Description automatically generated">
            <a:extLst>
              <a:ext uri="{FF2B5EF4-FFF2-40B4-BE49-F238E27FC236}">
                <a16:creationId xmlns:a16="http://schemas.microsoft.com/office/drawing/2014/main" id="{D14BAC13-AA11-4B96-86FE-9D00E26D658F}"/>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318614" y="5298596"/>
            <a:ext cx="1131079" cy="1131079"/>
          </a:xfrm>
          <a:prstGeom prst="rect">
            <a:avLst/>
          </a:prstGeom>
        </p:spPr>
      </p:pic>
      <p:pic>
        <p:nvPicPr>
          <p:cNvPr id="20" name="Picture 19" descr="A picture containing clock&#10;&#10;Description automatically generated">
            <a:extLst>
              <a:ext uri="{FF2B5EF4-FFF2-40B4-BE49-F238E27FC236}">
                <a16:creationId xmlns:a16="http://schemas.microsoft.com/office/drawing/2014/main" id="{B74357DB-18CB-4E75-B058-C9BAAE483900}"/>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5501104" y="5149759"/>
            <a:ext cx="1622853" cy="1131080"/>
          </a:xfrm>
          <a:prstGeom prst="rect">
            <a:avLst/>
          </a:prstGeom>
        </p:spPr>
      </p:pic>
    </p:spTree>
    <p:extLst>
      <p:ext uri="{BB962C8B-B14F-4D97-AF65-F5344CB8AC3E}">
        <p14:creationId xmlns:p14="http://schemas.microsoft.com/office/powerpoint/2010/main" val="40077999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Tank Level Monitoring</a:t>
            </a:r>
          </a:p>
        </p:txBody>
      </p:sp>
      <p:sp>
        <p:nvSpPr>
          <p:cNvPr id="8" name="Content Placeholder 5">
            <a:extLst>
              <a:ext uri="{FF2B5EF4-FFF2-40B4-BE49-F238E27FC236}">
                <a16:creationId xmlns:a16="http://schemas.microsoft.com/office/drawing/2014/main" id="{B8BE1968-25BE-4AAD-B9CD-A0D3EFF99856}"/>
              </a:ext>
            </a:extLst>
          </p:cNvPr>
          <p:cNvSpPr>
            <a:spLocks noGrp="1"/>
          </p:cNvSpPr>
          <p:nvPr>
            <p:ph sz="half" idx="2"/>
          </p:nvPr>
        </p:nvSpPr>
        <p:spPr>
          <a:xfrm>
            <a:off x="1889180" y="2707856"/>
            <a:ext cx="7772400" cy="4957011"/>
          </a:xfrm>
        </p:spPr>
        <p:txBody>
          <a:bodyPr>
            <a:normAutofit/>
          </a:bodyPr>
          <a:lstStyle/>
          <a:p>
            <a:pPr marL="0" indent="0">
              <a:buClr>
                <a:srgbClr val="4E4F4F">
                  <a:lumMod val="75000"/>
                  <a:lumOff val="25000"/>
                </a:srgbClr>
              </a:buClr>
              <a:buNone/>
            </a:pPr>
            <a:r>
              <a:rPr lang="en-US" sz="1800" b="1" u="sng" dirty="0"/>
              <a:t>Value:</a:t>
            </a:r>
          </a:p>
          <a:p>
            <a:pPr lvl="1">
              <a:buClr>
                <a:srgbClr val="4E4F4F">
                  <a:lumMod val="75000"/>
                  <a:lumOff val="25000"/>
                </a:srgbClr>
              </a:buClr>
              <a:buFont typeface="Wingdings" panose="05000000000000000000" pitchFamily="2" charset="2"/>
              <a:buChar char="Ø"/>
            </a:pPr>
            <a:r>
              <a:rPr lang="en-US" sz="1600" dirty="0"/>
              <a:t>Easy way to migrate to IIOT remote monitoring </a:t>
            </a:r>
          </a:p>
          <a:p>
            <a:pPr lvl="1">
              <a:buClr>
                <a:srgbClr val="4E4F4F">
                  <a:lumMod val="75000"/>
                  <a:lumOff val="25000"/>
                </a:srgbClr>
              </a:buClr>
              <a:buFont typeface="Wingdings" panose="05000000000000000000" pitchFamily="2" charset="2"/>
              <a:buChar char="Ø"/>
            </a:pPr>
            <a:r>
              <a:rPr lang="en-US" sz="1600" dirty="0"/>
              <a:t>Helps prevent tank overfills and provides level status </a:t>
            </a:r>
          </a:p>
          <a:p>
            <a:pPr lvl="1">
              <a:buClr>
                <a:srgbClr val="4E4F4F">
                  <a:lumMod val="75000"/>
                  <a:lumOff val="25000"/>
                </a:srgbClr>
              </a:buClr>
              <a:buFont typeface="Wingdings" panose="05000000000000000000" pitchFamily="2" charset="2"/>
              <a:buChar char="Ø"/>
            </a:pPr>
            <a:r>
              <a:rPr lang="en-US" sz="1600" dirty="0"/>
              <a:t>Lower cost/complexity in plant reconfigurations</a:t>
            </a:r>
          </a:p>
          <a:p>
            <a:pPr lvl="1">
              <a:buClr>
                <a:srgbClr val="4E4F4F">
                  <a:lumMod val="75000"/>
                  <a:lumOff val="25000"/>
                </a:srgbClr>
              </a:buClr>
              <a:buFont typeface="Wingdings" panose="05000000000000000000" pitchFamily="2" charset="2"/>
              <a:buChar char="Ø"/>
            </a:pPr>
            <a:r>
              <a:rPr lang="en-US" sz="1600" dirty="0">
                <a:solidFill>
                  <a:schemeClr val="tx1"/>
                </a:solidFill>
              </a:rPr>
              <a:t>Ability to monitor supply tanks in remote locations without human intervention</a:t>
            </a:r>
          </a:p>
          <a:p>
            <a:pPr lvl="1">
              <a:buClr>
                <a:srgbClr val="4E4F4F">
                  <a:lumMod val="75000"/>
                  <a:lumOff val="25000"/>
                </a:srgbClr>
              </a:buClr>
              <a:buFont typeface="Wingdings" panose="05000000000000000000" pitchFamily="2" charset="2"/>
              <a:buChar char="Ø"/>
            </a:pPr>
            <a:r>
              <a:rPr lang="en-US" sz="1600" dirty="0">
                <a:solidFill>
                  <a:schemeClr val="tx1"/>
                </a:solidFill>
              </a:rPr>
              <a:t>Avoidance of one incidence pays for the system</a:t>
            </a:r>
          </a:p>
          <a:p>
            <a:pPr lvl="1">
              <a:buClr>
                <a:srgbClr val="4E4F4F">
                  <a:lumMod val="75000"/>
                  <a:lumOff val="25000"/>
                </a:srgbClr>
              </a:buClr>
              <a:buFont typeface="Wingdings" panose="05000000000000000000" pitchFamily="2" charset="2"/>
              <a:buChar char="Ø"/>
            </a:pPr>
            <a:r>
              <a:rPr lang="en-US" sz="1600" dirty="0">
                <a:solidFill>
                  <a:schemeClr val="tx1"/>
                </a:solidFill>
              </a:rPr>
              <a:t>Improved worker safety</a:t>
            </a:r>
            <a:endParaRPr lang="en-US" sz="1600" dirty="0"/>
          </a:p>
          <a:p>
            <a:pPr marL="0" indent="0">
              <a:buClr>
                <a:srgbClr val="4E4F4F">
                  <a:lumMod val="75000"/>
                  <a:lumOff val="25000"/>
                </a:srgbClr>
              </a:buClr>
              <a:buNone/>
            </a:pPr>
            <a:r>
              <a:rPr lang="en-US" sz="1800" b="1" u="sng" dirty="0"/>
              <a:t>Applications:</a:t>
            </a:r>
          </a:p>
          <a:p>
            <a:pPr lvl="1">
              <a:buClr>
                <a:srgbClr val="4E4F4F">
                  <a:lumMod val="75000"/>
                  <a:lumOff val="25000"/>
                </a:srgbClr>
              </a:buClr>
              <a:buFont typeface="Wingdings" panose="05000000000000000000" pitchFamily="2" charset="2"/>
              <a:buChar char="Ø"/>
            </a:pPr>
            <a:r>
              <a:rPr lang="en-US" sz="1600" dirty="0"/>
              <a:t>Supply tote/55 gal supply tank level monitoring</a:t>
            </a:r>
          </a:p>
          <a:p>
            <a:pPr lvl="1">
              <a:buClr>
                <a:srgbClr val="4E4F4F">
                  <a:lumMod val="75000"/>
                  <a:lumOff val="25000"/>
                </a:srgbClr>
              </a:buClr>
              <a:buFont typeface="Wingdings" panose="05000000000000000000" pitchFamily="2" charset="2"/>
              <a:buChar char="Ø"/>
            </a:pPr>
            <a:r>
              <a:rPr lang="en-US" sz="1600" dirty="0"/>
              <a:t>Remote fuel tank level (prevents incidences of pump cavitation)</a:t>
            </a:r>
          </a:p>
          <a:p>
            <a:pPr lvl="1">
              <a:buClr>
                <a:srgbClr val="4E4F4F">
                  <a:lumMod val="75000"/>
                  <a:lumOff val="25000"/>
                </a:srgbClr>
              </a:buClr>
              <a:buFont typeface="Wingdings" panose="05000000000000000000" pitchFamily="2" charset="2"/>
              <a:buChar char="Ø"/>
            </a:pPr>
            <a:r>
              <a:rPr lang="en-US" sz="1600" dirty="0"/>
              <a:t>Process monitoring - vat or storage vessel level monitoring</a:t>
            </a:r>
          </a:p>
          <a:p>
            <a:pPr marL="339725" lvl="1" indent="0">
              <a:buClr>
                <a:srgbClr val="4E4F4F">
                  <a:lumMod val="75000"/>
                  <a:lumOff val="25000"/>
                </a:srgbClr>
              </a:buClr>
              <a:buNone/>
            </a:pPr>
            <a:endParaRPr lang="en-US" sz="2000" dirty="0"/>
          </a:p>
          <a:p>
            <a:pPr marL="339725" lvl="1" indent="0">
              <a:buClr>
                <a:srgbClr val="4E4F4F">
                  <a:lumMod val="75000"/>
                  <a:lumOff val="25000"/>
                </a:srgbClr>
              </a:buClr>
              <a:buNone/>
            </a:pPr>
            <a:endParaRPr lang="en-US" sz="2000" dirty="0"/>
          </a:p>
        </p:txBody>
      </p:sp>
      <p:pic>
        <p:nvPicPr>
          <p:cNvPr id="11" name="Picture 10">
            <a:extLst>
              <a:ext uri="{FF2B5EF4-FFF2-40B4-BE49-F238E27FC236}">
                <a16:creationId xmlns:a16="http://schemas.microsoft.com/office/drawing/2014/main" id="{B56B2A48-B317-470D-AEBB-21F5822C95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762837" y="1481649"/>
            <a:ext cx="2952139" cy="2598234"/>
          </a:xfrm>
          <a:prstGeom prst="rect">
            <a:avLst/>
          </a:prstGeom>
        </p:spPr>
      </p:pic>
      <p:sp>
        <p:nvSpPr>
          <p:cNvPr id="7" name="Rectangle 6">
            <a:extLst>
              <a:ext uri="{FF2B5EF4-FFF2-40B4-BE49-F238E27FC236}">
                <a16:creationId xmlns:a16="http://schemas.microsoft.com/office/drawing/2014/main" id="{ED9ECF53-11DC-47B3-BADF-1069CE977283}"/>
              </a:ext>
            </a:extLst>
          </p:cNvPr>
          <p:cNvSpPr/>
          <p:nvPr/>
        </p:nvSpPr>
        <p:spPr>
          <a:xfrm>
            <a:off x="1889180" y="1192520"/>
            <a:ext cx="6019514" cy="1600438"/>
          </a:xfrm>
          <a:prstGeom prst="rect">
            <a:avLst/>
          </a:prstGeom>
        </p:spPr>
        <p:txBody>
          <a:bodyPr wrap="square">
            <a:spAutoFit/>
          </a:bodyPr>
          <a:lstStyle/>
          <a:p>
            <a:r>
              <a:rPr lang="en-US" b="1" u="sng" dirty="0">
                <a:latin typeface="+mn-lt"/>
              </a:rPr>
              <a:t>Situation:</a:t>
            </a:r>
          </a:p>
          <a:p>
            <a:r>
              <a:rPr lang="en-US" sz="1600" dirty="0">
                <a:latin typeface="Calibri" panose="020F0502020204030204" pitchFamily="34" charset="0"/>
                <a:ea typeface="Calibri" panose="020F0502020204030204" pitchFamily="34" charset="0"/>
                <a:cs typeface="Times New Roman" panose="02020603050405020304" pitchFamily="18" charset="0"/>
              </a:rPr>
              <a:t>55 gal barrels were gravity filled from totes.  Due to the viscosity of the fluid it took hours to fill and thus workers could get distracted.  This caused an overfill situation that took two workers, a full day to clean-up.  It required them to use respirators due to the chemicals and more than $500 in materials.</a:t>
            </a:r>
            <a:endParaRPr lang="en-US" sz="1600" dirty="0"/>
          </a:p>
        </p:txBody>
      </p:sp>
    </p:spTree>
    <p:extLst>
      <p:ext uri="{BB962C8B-B14F-4D97-AF65-F5344CB8AC3E}">
        <p14:creationId xmlns:p14="http://schemas.microsoft.com/office/powerpoint/2010/main" val="13577085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642E7-A14F-4097-BEC2-0CB24E0BE1A9}"/>
              </a:ext>
            </a:extLst>
          </p:cNvPr>
          <p:cNvSpPr>
            <a:spLocks noGrp="1"/>
          </p:cNvSpPr>
          <p:nvPr>
            <p:ph type="title"/>
          </p:nvPr>
        </p:nvSpPr>
        <p:spPr/>
        <p:txBody>
          <a:bodyPr/>
          <a:lstStyle/>
          <a:p>
            <a:r>
              <a:rPr lang="en-US" b="1" dirty="0"/>
              <a:t>Call for Assistance</a:t>
            </a:r>
          </a:p>
        </p:txBody>
      </p:sp>
      <p:sp>
        <p:nvSpPr>
          <p:cNvPr id="6" name="Rectangle 5">
            <a:extLst>
              <a:ext uri="{FF2B5EF4-FFF2-40B4-BE49-F238E27FC236}">
                <a16:creationId xmlns:a16="http://schemas.microsoft.com/office/drawing/2014/main" id="{034B4685-84D2-4FF6-B9D2-348EFE4E6FF9}"/>
              </a:ext>
            </a:extLst>
          </p:cNvPr>
          <p:cNvSpPr/>
          <p:nvPr/>
        </p:nvSpPr>
        <p:spPr>
          <a:xfrm>
            <a:off x="171672" y="2186597"/>
            <a:ext cx="5108635" cy="4262705"/>
          </a:xfrm>
          <a:prstGeom prst="rect">
            <a:avLst/>
          </a:prstGeom>
        </p:spPr>
        <p:txBody>
          <a:bodyPr wrap="square">
            <a:spAutoFit/>
          </a:bodyPr>
          <a:lstStyle/>
          <a:p>
            <a:r>
              <a:rPr lang="en-US" b="1" u="sng" dirty="0">
                <a:latin typeface="+mj-lt"/>
              </a:rPr>
              <a:t>Solution:</a:t>
            </a:r>
          </a:p>
          <a:p>
            <a:r>
              <a:rPr lang="en-US" sz="1400" dirty="0">
                <a:latin typeface="Calibri" panose="020F0502020204030204" pitchFamily="34" charset="0"/>
                <a:ea typeface="Calibri" panose="020F0502020204030204" pitchFamily="34" charset="0"/>
                <a:cs typeface="Times New Roman" panose="02020603050405020304" pitchFamily="18" charset="0"/>
              </a:rPr>
              <a:t>Utilizing the Banner wireless a system was created</a:t>
            </a:r>
            <a:r>
              <a:rPr lang="en-US" sz="1400" dirty="0">
                <a:latin typeface="+mj-lt"/>
                <a:ea typeface="Calibri" panose="020F0502020204030204" pitchFamily="34" charset="0"/>
                <a:cs typeface="Times New Roman" panose="02020603050405020304" pitchFamily="18" charset="0"/>
              </a:rPr>
              <a:t>.  The system involved having a wireless touch button at each line.  When material pickup was required the line operator would press the button.  It would like up red stating that signal has been sent to fork operator.  A six-button box is located on the fork.  A red light will flash on the box when a request by a line has been made.  Each line has a specific button on the box.  After request is acknowledged the lights at box locations will turn green.  After material is picked up line operator presses the local button again and both lights turn off.  Lastly there is a </a:t>
            </a:r>
            <a:r>
              <a:rPr lang="en-US" sz="1400" dirty="0" err="1">
                <a:latin typeface="+mj-lt"/>
                <a:ea typeface="Calibri" panose="020F0502020204030204" pitchFamily="34" charset="0"/>
                <a:cs typeface="Times New Roman" panose="02020603050405020304" pitchFamily="18" charset="0"/>
              </a:rPr>
              <a:t>centeralized</a:t>
            </a:r>
            <a:r>
              <a:rPr lang="en-US" sz="1400" dirty="0">
                <a:latin typeface="+mj-lt"/>
                <a:ea typeface="Calibri" panose="020F0502020204030204" pitchFamily="34" charset="0"/>
                <a:cs typeface="Times New Roman" panose="02020603050405020304" pitchFamily="18" charset="0"/>
              </a:rPr>
              <a:t> light that turns on when any light requires assistance.</a:t>
            </a:r>
            <a:endParaRPr lang="en-US" sz="1400" dirty="0">
              <a:latin typeface="+mj-lt"/>
            </a:endParaRPr>
          </a:p>
          <a:p>
            <a:endParaRPr lang="en-US" sz="1100" b="1" u="sng" dirty="0">
              <a:latin typeface="+mj-lt"/>
            </a:endParaRPr>
          </a:p>
          <a:p>
            <a:r>
              <a:rPr lang="en-US" b="1" u="sng" dirty="0">
                <a:latin typeface="+mj-lt"/>
              </a:rPr>
              <a:t>Value:  </a:t>
            </a:r>
          </a:p>
          <a:p>
            <a:pPr marL="285750" indent="-285750">
              <a:buFont typeface="Arial" panose="020B0604020202020204" pitchFamily="34" charset="0"/>
              <a:buChar char="•"/>
            </a:pPr>
            <a:r>
              <a:rPr lang="en-US" sz="1400" b="1" dirty="0">
                <a:latin typeface="+mj-lt"/>
              </a:rPr>
              <a:t>Timer </a:t>
            </a:r>
            <a:r>
              <a:rPr lang="en-US" sz="1400" dirty="0">
                <a:latin typeface="+mj-lt"/>
              </a:rPr>
              <a:t>– Material arrives to line 15 to 20 minutes faster then before.</a:t>
            </a:r>
          </a:p>
          <a:p>
            <a:pPr marL="285750" indent="-285750">
              <a:buFont typeface="Arial" panose="020B0604020202020204" pitchFamily="34" charset="0"/>
              <a:buChar char="•"/>
            </a:pPr>
            <a:r>
              <a:rPr lang="en-US" sz="1400" b="1" dirty="0">
                <a:latin typeface="+mj-lt"/>
              </a:rPr>
              <a:t>OEE </a:t>
            </a:r>
            <a:r>
              <a:rPr lang="en-US" sz="1400" dirty="0">
                <a:latin typeface="+mj-lt"/>
              </a:rPr>
              <a:t>– Improved OEE metrics for lines</a:t>
            </a:r>
          </a:p>
          <a:p>
            <a:pPr marL="285750" indent="-285750">
              <a:buFont typeface="Arial" panose="020B0604020202020204" pitchFamily="34" charset="0"/>
              <a:buChar char="•"/>
            </a:pPr>
            <a:r>
              <a:rPr lang="en-US" sz="1400" b="1" dirty="0">
                <a:latin typeface="+mj-lt"/>
              </a:rPr>
              <a:t>Relationships </a:t>
            </a:r>
            <a:r>
              <a:rPr lang="en-US" sz="1400" dirty="0">
                <a:latin typeface="+mj-lt"/>
              </a:rPr>
              <a:t>– Relationships between line and fork operators improved.</a:t>
            </a:r>
          </a:p>
        </p:txBody>
      </p:sp>
      <p:sp>
        <p:nvSpPr>
          <p:cNvPr id="7" name="Rectangle 6">
            <a:extLst>
              <a:ext uri="{FF2B5EF4-FFF2-40B4-BE49-F238E27FC236}">
                <a16:creationId xmlns:a16="http://schemas.microsoft.com/office/drawing/2014/main" id="{C67AEB74-9644-424E-BBA0-FDCD653B5033}"/>
              </a:ext>
            </a:extLst>
          </p:cNvPr>
          <p:cNvSpPr/>
          <p:nvPr/>
        </p:nvSpPr>
        <p:spPr>
          <a:xfrm>
            <a:off x="207178" y="1192520"/>
            <a:ext cx="6019514" cy="1015663"/>
          </a:xfrm>
          <a:prstGeom prst="rect">
            <a:avLst/>
          </a:prstGeom>
        </p:spPr>
        <p:txBody>
          <a:bodyPr wrap="square">
            <a:spAutoFit/>
          </a:bodyPr>
          <a:lstStyle/>
          <a:p>
            <a:r>
              <a:rPr lang="en-US" b="1" u="sng" dirty="0">
                <a:latin typeface="+mn-lt"/>
              </a:rPr>
              <a:t>Situation:</a:t>
            </a:r>
          </a:p>
          <a:p>
            <a:r>
              <a:rPr lang="en-US" sz="1400" dirty="0"/>
              <a:t>When a completed roll of material was completed the operator would need to get a fork operator to pick up the material.  Tracking down the fork truck was inefficient causing lost time and efficiency.</a:t>
            </a:r>
          </a:p>
        </p:txBody>
      </p:sp>
      <p:grpSp>
        <p:nvGrpSpPr>
          <p:cNvPr id="9" name="Group 8">
            <a:extLst>
              <a:ext uri="{FF2B5EF4-FFF2-40B4-BE49-F238E27FC236}">
                <a16:creationId xmlns:a16="http://schemas.microsoft.com/office/drawing/2014/main" id="{D18DA28E-7607-4024-8DE1-6373A1E1138A}"/>
              </a:ext>
            </a:extLst>
          </p:cNvPr>
          <p:cNvGrpSpPr/>
          <p:nvPr/>
        </p:nvGrpSpPr>
        <p:grpSpPr>
          <a:xfrm>
            <a:off x="5993765" y="1657438"/>
            <a:ext cx="6198235" cy="4890135"/>
            <a:chOff x="0" y="0"/>
            <a:chExt cx="6198235" cy="4890135"/>
          </a:xfrm>
        </p:grpSpPr>
        <p:grpSp>
          <p:nvGrpSpPr>
            <p:cNvPr id="10" name="Group 9">
              <a:extLst>
                <a:ext uri="{FF2B5EF4-FFF2-40B4-BE49-F238E27FC236}">
                  <a16:creationId xmlns:a16="http://schemas.microsoft.com/office/drawing/2014/main" id="{5B34AC65-ADBE-4344-8420-099F5668F838}"/>
                </a:ext>
              </a:extLst>
            </p:cNvPr>
            <p:cNvGrpSpPr/>
            <p:nvPr/>
          </p:nvGrpSpPr>
          <p:grpSpPr>
            <a:xfrm>
              <a:off x="0" y="495300"/>
              <a:ext cx="1552575" cy="2714625"/>
              <a:chOff x="0" y="0"/>
              <a:chExt cx="1552575" cy="2714625"/>
            </a:xfrm>
          </p:grpSpPr>
          <p:sp>
            <p:nvSpPr>
              <p:cNvPr id="16" name="Rectangle 15">
                <a:extLst>
                  <a:ext uri="{FF2B5EF4-FFF2-40B4-BE49-F238E27FC236}">
                    <a16:creationId xmlns:a16="http://schemas.microsoft.com/office/drawing/2014/main" id="{B79DC9D4-5978-4C7D-A5C0-CA9852FEDE87}"/>
                  </a:ext>
                </a:extLst>
              </p:cNvPr>
              <p:cNvSpPr/>
              <p:nvPr/>
            </p:nvSpPr>
            <p:spPr>
              <a:xfrm>
                <a:off x="0" y="0"/>
                <a:ext cx="1485900" cy="400050"/>
              </a:xfrm>
              <a:prstGeom prst="rect">
                <a:avLst/>
              </a:prstGeom>
              <a:solidFill>
                <a:schemeClr val="bg2">
                  <a:lumMod val="65000"/>
                </a:schemeClr>
              </a:solidFill>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ectangle 16">
                <a:extLst>
                  <a:ext uri="{FF2B5EF4-FFF2-40B4-BE49-F238E27FC236}">
                    <a16:creationId xmlns:a16="http://schemas.microsoft.com/office/drawing/2014/main" id="{7DEE4AE2-EBFF-4C47-85B9-3B9AE6B808C4}"/>
                  </a:ext>
                </a:extLst>
              </p:cNvPr>
              <p:cNvSpPr/>
              <p:nvPr/>
            </p:nvSpPr>
            <p:spPr>
              <a:xfrm>
                <a:off x="0" y="457200"/>
                <a:ext cx="1485900" cy="400050"/>
              </a:xfrm>
              <a:prstGeom prst="rect">
                <a:avLst/>
              </a:prstGeom>
              <a:solidFill>
                <a:schemeClr val="bg2">
                  <a:lumMod val="65000"/>
                </a:schemeClr>
              </a:solidFill>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Rectangle 17">
                <a:extLst>
                  <a:ext uri="{FF2B5EF4-FFF2-40B4-BE49-F238E27FC236}">
                    <a16:creationId xmlns:a16="http://schemas.microsoft.com/office/drawing/2014/main" id="{DAAAEEAE-5782-4F73-AD8F-0D678862F66F}"/>
                  </a:ext>
                </a:extLst>
              </p:cNvPr>
              <p:cNvSpPr/>
              <p:nvPr/>
            </p:nvSpPr>
            <p:spPr>
              <a:xfrm>
                <a:off x="0" y="914400"/>
                <a:ext cx="1485900" cy="400050"/>
              </a:xfrm>
              <a:prstGeom prst="rect">
                <a:avLst/>
              </a:prstGeom>
              <a:solidFill>
                <a:schemeClr val="bg2">
                  <a:lumMod val="65000"/>
                </a:schemeClr>
              </a:solidFill>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Rectangle 18">
                <a:extLst>
                  <a:ext uri="{FF2B5EF4-FFF2-40B4-BE49-F238E27FC236}">
                    <a16:creationId xmlns:a16="http://schemas.microsoft.com/office/drawing/2014/main" id="{FC2E4774-E72B-4A6E-861B-39B9CE3BC9D2}"/>
                  </a:ext>
                </a:extLst>
              </p:cNvPr>
              <p:cNvSpPr/>
              <p:nvPr/>
            </p:nvSpPr>
            <p:spPr>
              <a:xfrm>
                <a:off x="0" y="1381125"/>
                <a:ext cx="1485900" cy="400050"/>
              </a:xfrm>
              <a:prstGeom prst="rect">
                <a:avLst/>
              </a:prstGeom>
              <a:solidFill>
                <a:schemeClr val="bg2">
                  <a:lumMod val="65000"/>
                </a:schemeClr>
              </a:solidFill>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Rectangle 19">
                <a:extLst>
                  <a:ext uri="{FF2B5EF4-FFF2-40B4-BE49-F238E27FC236}">
                    <a16:creationId xmlns:a16="http://schemas.microsoft.com/office/drawing/2014/main" id="{71D9C45E-7C7D-4D0A-8ADA-91515774540A}"/>
                  </a:ext>
                </a:extLst>
              </p:cNvPr>
              <p:cNvSpPr/>
              <p:nvPr/>
            </p:nvSpPr>
            <p:spPr>
              <a:xfrm>
                <a:off x="0" y="1847850"/>
                <a:ext cx="1485900" cy="400050"/>
              </a:xfrm>
              <a:prstGeom prst="rect">
                <a:avLst/>
              </a:prstGeom>
              <a:solidFill>
                <a:schemeClr val="bg2">
                  <a:lumMod val="65000"/>
                </a:schemeClr>
              </a:solidFill>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Rectangle 20">
                <a:extLst>
                  <a:ext uri="{FF2B5EF4-FFF2-40B4-BE49-F238E27FC236}">
                    <a16:creationId xmlns:a16="http://schemas.microsoft.com/office/drawing/2014/main" id="{EABC4CE3-8970-4224-BE6B-EC029A77E8F8}"/>
                  </a:ext>
                </a:extLst>
              </p:cNvPr>
              <p:cNvSpPr/>
              <p:nvPr/>
            </p:nvSpPr>
            <p:spPr>
              <a:xfrm>
                <a:off x="0" y="2314575"/>
                <a:ext cx="1485900" cy="400050"/>
              </a:xfrm>
              <a:prstGeom prst="rect">
                <a:avLst/>
              </a:prstGeom>
              <a:solidFill>
                <a:schemeClr val="bg2">
                  <a:lumMod val="65000"/>
                </a:schemeClr>
              </a:solidFill>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Oval 21">
                <a:extLst>
                  <a:ext uri="{FF2B5EF4-FFF2-40B4-BE49-F238E27FC236}">
                    <a16:creationId xmlns:a16="http://schemas.microsoft.com/office/drawing/2014/main" id="{EC188BB4-8142-4F3C-A2F7-E9B29D3A9276}"/>
                  </a:ext>
                </a:extLst>
              </p:cNvPr>
              <p:cNvSpPr/>
              <p:nvPr/>
            </p:nvSpPr>
            <p:spPr>
              <a:xfrm>
                <a:off x="1428750" y="142875"/>
                <a:ext cx="114300" cy="123825"/>
              </a:xfrm>
              <a:prstGeom prst="ellipse">
                <a:avLst/>
              </a:prstGeom>
              <a:solidFill>
                <a:srgbClr val="00B050"/>
              </a:solidFill>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Oval 22">
                <a:extLst>
                  <a:ext uri="{FF2B5EF4-FFF2-40B4-BE49-F238E27FC236}">
                    <a16:creationId xmlns:a16="http://schemas.microsoft.com/office/drawing/2014/main" id="{E5407A8F-8572-4E2B-9CAA-DB59F251C286}"/>
                  </a:ext>
                </a:extLst>
              </p:cNvPr>
              <p:cNvSpPr/>
              <p:nvPr/>
            </p:nvSpPr>
            <p:spPr>
              <a:xfrm>
                <a:off x="1438275" y="600075"/>
                <a:ext cx="114300" cy="123825"/>
              </a:xfrm>
              <a:prstGeom prst="ellipse">
                <a:avLst/>
              </a:prstGeom>
              <a:solidFill>
                <a:srgbClr val="00B050"/>
              </a:solidFill>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Oval 23">
                <a:extLst>
                  <a:ext uri="{FF2B5EF4-FFF2-40B4-BE49-F238E27FC236}">
                    <a16:creationId xmlns:a16="http://schemas.microsoft.com/office/drawing/2014/main" id="{CAFFD963-04FA-46C6-876D-F958C0D8945C}"/>
                  </a:ext>
                </a:extLst>
              </p:cNvPr>
              <p:cNvSpPr/>
              <p:nvPr/>
            </p:nvSpPr>
            <p:spPr>
              <a:xfrm>
                <a:off x="1438275" y="1057275"/>
                <a:ext cx="114300" cy="123825"/>
              </a:xfrm>
              <a:prstGeom prst="ellipse">
                <a:avLst/>
              </a:prstGeom>
              <a:solidFill>
                <a:srgbClr val="00B050"/>
              </a:solidFill>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Oval 24">
                <a:extLst>
                  <a:ext uri="{FF2B5EF4-FFF2-40B4-BE49-F238E27FC236}">
                    <a16:creationId xmlns:a16="http://schemas.microsoft.com/office/drawing/2014/main" id="{E9F60F0E-523A-42C8-81B0-6D11B9BFE689}"/>
                  </a:ext>
                </a:extLst>
              </p:cNvPr>
              <p:cNvSpPr/>
              <p:nvPr/>
            </p:nvSpPr>
            <p:spPr>
              <a:xfrm>
                <a:off x="1438275" y="1524000"/>
                <a:ext cx="114300" cy="123825"/>
              </a:xfrm>
              <a:prstGeom prst="ellipse">
                <a:avLst/>
              </a:prstGeom>
              <a:solidFill>
                <a:srgbClr val="00B050"/>
              </a:solidFill>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Oval 25">
                <a:extLst>
                  <a:ext uri="{FF2B5EF4-FFF2-40B4-BE49-F238E27FC236}">
                    <a16:creationId xmlns:a16="http://schemas.microsoft.com/office/drawing/2014/main" id="{19458EC6-8861-4419-A211-734022478F1E}"/>
                  </a:ext>
                </a:extLst>
              </p:cNvPr>
              <p:cNvSpPr/>
              <p:nvPr/>
            </p:nvSpPr>
            <p:spPr>
              <a:xfrm>
                <a:off x="1438275" y="1990725"/>
                <a:ext cx="114300" cy="123825"/>
              </a:xfrm>
              <a:prstGeom prst="ellipse">
                <a:avLst/>
              </a:prstGeom>
              <a:solidFill>
                <a:srgbClr val="00B050"/>
              </a:solidFill>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Oval 26">
                <a:extLst>
                  <a:ext uri="{FF2B5EF4-FFF2-40B4-BE49-F238E27FC236}">
                    <a16:creationId xmlns:a16="http://schemas.microsoft.com/office/drawing/2014/main" id="{6B757C82-1343-4AA0-BB92-851D14A6AE0D}"/>
                  </a:ext>
                </a:extLst>
              </p:cNvPr>
              <p:cNvSpPr/>
              <p:nvPr/>
            </p:nvSpPr>
            <p:spPr>
              <a:xfrm>
                <a:off x="1438275" y="2447925"/>
                <a:ext cx="114300" cy="123825"/>
              </a:xfrm>
              <a:prstGeom prst="ellipse">
                <a:avLst/>
              </a:prstGeom>
              <a:solidFill>
                <a:srgbClr val="00B050"/>
              </a:solidFill>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1" name="Text Box 46">
              <a:extLst>
                <a:ext uri="{FF2B5EF4-FFF2-40B4-BE49-F238E27FC236}">
                  <a16:creationId xmlns:a16="http://schemas.microsoft.com/office/drawing/2014/main" id="{72EC3AFE-07BA-45F7-BE84-FC4000F84391}"/>
                </a:ext>
              </a:extLst>
            </p:cNvPr>
            <p:cNvSpPr txBox="1"/>
            <p:nvPr/>
          </p:nvSpPr>
          <p:spPr>
            <a:xfrm>
              <a:off x="276225" y="209550"/>
              <a:ext cx="1495425" cy="5238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a:effectLst/>
                  <a:latin typeface="Cambria" panose="02040503050406030204" pitchFamily="18" charset="0"/>
                  <a:ea typeface="MS Mincho" panose="02020609040205080304" pitchFamily="49" charset="-128"/>
                  <a:cs typeface="Times New Roman" panose="02020603050405020304" pitchFamily="18" charset="0"/>
                </a:rPr>
                <a:t>Six Lines</a:t>
              </a:r>
            </a:p>
          </p:txBody>
        </p:sp>
        <p:pic>
          <p:nvPicPr>
            <p:cNvPr id="12" name="Picture 11">
              <a:extLst>
                <a:ext uri="{FF2B5EF4-FFF2-40B4-BE49-F238E27FC236}">
                  <a16:creationId xmlns:a16="http://schemas.microsoft.com/office/drawing/2014/main" id="{B896221E-B3E2-4719-B122-76A77EC8E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2150" y="1752600"/>
              <a:ext cx="1570990" cy="3137535"/>
            </a:xfrm>
            <a:prstGeom prst="rect">
              <a:avLst/>
            </a:prstGeom>
            <a:noFill/>
            <a:ln>
              <a:noFill/>
            </a:ln>
          </p:spPr>
        </p:pic>
        <p:cxnSp>
          <p:nvCxnSpPr>
            <p:cNvPr id="13" name="Straight Arrow Connector 12">
              <a:extLst>
                <a:ext uri="{FF2B5EF4-FFF2-40B4-BE49-F238E27FC236}">
                  <a16:creationId xmlns:a16="http://schemas.microsoft.com/office/drawing/2014/main" id="{05689E65-2516-4BCB-B1E1-B238E90BC3FA}"/>
                </a:ext>
              </a:extLst>
            </p:cNvPr>
            <p:cNvCxnSpPr/>
            <p:nvPr/>
          </p:nvCxnSpPr>
          <p:spPr>
            <a:xfrm>
              <a:off x="1571625" y="3000375"/>
              <a:ext cx="295275"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F338F8CE-FC23-434E-B24B-E36697D8551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62375" y="762000"/>
              <a:ext cx="2435860" cy="2479040"/>
            </a:xfrm>
            <a:prstGeom prst="rect">
              <a:avLst/>
            </a:prstGeom>
            <a:noFill/>
            <a:ln>
              <a:noFill/>
            </a:ln>
          </p:spPr>
        </p:pic>
        <p:pic>
          <p:nvPicPr>
            <p:cNvPr id="15" name="Picture 14">
              <a:extLst>
                <a:ext uri="{FF2B5EF4-FFF2-40B4-BE49-F238E27FC236}">
                  <a16:creationId xmlns:a16="http://schemas.microsoft.com/office/drawing/2014/main" id="{E77DEF68-17C2-402B-8E31-9DC05B75930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95525" y="0"/>
              <a:ext cx="949325" cy="1533525"/>
            </a:xfrm>
            <a:prstGeom prst="rect">
              <a:avLst/>
            </a:prstGeom>
            <a:noFill/>
            <a:ln>
              <a:noFill/>
            </a:ln>
          </p:spPr>
        </p:pic>
      </p:grpSp>
    </p:spTree>
    <p:extLst>
      <p:ext uri="{BB962C8B-B14F-4D97-AF65-F5344CB8AC3E}">
        <p14:creationId xmlns:p14="http://schemas.microsoft.com/office/powerpoint/2010/main" val="37345755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Temp/Humidity Monitoring</a:t>
            </a:r>
          </a:p>
        </p:txBody>
      </p:sp>
      <p:sp>
        <p:nvSpPr>
          <p:cNvPr id="3" name="Text Placeholder 2"/>
          <p:cNvSpPr>
            <a:spLocks noGrp="1"/>
          </p:cNvSpPr>
          <p:nvPr>
            <p:ph type="body" idx="1"/>
          </p:nvPr>
        </p:nvSpPr>
        <p:spPr>
          <a:xfrm>
            <a:off x="2209800" y="1371600"/>
            <a:ext cx="7772400" cy="533400"/>
          </a:xfrm>
        </p:spPr>
        <p:txBody>
          <a:bodyPr/>
          <a:lstStyle/>
          <a:p>
            <a:r>
              <a:rPr lang="en-US" dirty="0"/>
              <a:t>Humidity Control at Musical Instrument Manufacturer</a:t>
            </a:r>
          </a:p>
        </p:txBody>
      </p:sp>
      <p:sp>
        <p:nvSpPr>
          <p:cNvPr id="4" name="Content Placeholder 3"/>
          <p:cNvSpPr>
            <a:spLocks noGrp="1"/>
          </p:cNvSpPr>
          <p:nvPr>
            <p:ph sz="half" idx="2"/>
          </p:nvPr>
        </p:nvSpPr>
        <p:spPr>
          <a:xfrm>
            <a:off x="2209800" y="1885950"/>
            <a:ext cx="7772400" cy="1994934"/>
          </a:xfrm>
        </p:spPr>
        <p:txBody>
          <a:bodyPr>
            <a:normAutofit/>
          </a:bodyPr>
          <a:lstStyle/>
          <a:p>
            <a:r>
              <a:rPr lang="en-US" sz="2000" dirty="0"/>
              <a:t>Relative Humidity needs to stay between 45% - 50%</a:t>
            </a:r>
          </a:p>
          <a:p>
            <a:r>
              <a:rPr lang="en-US" sz="2000" dirty="0"/>
              <a:t>Control was previously done manually </a:t>
            </a:r>
          </a:p>
          <a:p>
            <a:r>
              <a:rPr lang="en-US" sz="2000" dirty="0"/>
              <a:t>Banner Temp &amp; Rh sensor / DXM100 connects to control panel to automatically set off misters below 45% and controls temperature when the Rh is above 50%</a:t>
            </a:r>
          </a:p>
        </p:txBody>
      </p:sp>
      <p:pic>
        <p:nvPicPr>
          <p:cNvPr id="2052" name="Picture 4" descr="http://assets.inhabitat.com/wp-content/blogs.dir/1/files/2011/10/Gibson-Factory-e1318531917434.jp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79637" y="4158842"/>
            <a:ext cx="3402013" cy="25467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4" name="Picture 6" descr="http://cdn.images.express.co.uk/img/dynamic/22/590x/slash-388088.jpg">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54751" y="4286250"/>
            <a:ext cx="3692979" cy="2190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5117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Temp and Humidity Monitoring</a:t>
            </a:r>
          </a:p>
        </p:txBody>
      </p:sp>
      <p:sp>
        <p:nvSpPr>
          <p:cNvPr id="3" name="Content Placeholder 2"/>
          <p:cNvSpPr>
            <a:spLocks noGrp="1"/>
          </p:cNvSpPr>
          <p:nvPr>
            <p:ph sz="half" idx="2"/>
          </p:nvPr>
        </p:nvSpPr>
        <p:spPr>
          <a:xfrm>
            <a:off x="3268166" y="1768368"/>
            <a:ext cx="3775627" cy="3171533"/>
          </a:xfrm>
        </p:spPr>
        <p:txBody>
          <a:bodyPr>
            <a:normAutofit/>
          </a:bodyPr>
          <a:lstStyle/>
          <a:p>
            <a:r>
              <a:rPr lang="en-US" sz="1500" dirty="0"/>
              <a:t>Monitor temperature and humidity levels</a:t>
            </a:r>
          </a:p>
          <a:p>
            <a:r>
              <a:rPr lang="en-US" sz="1500" dirty="0"/>
              <a:t>Use temperature data to track and control area temperatures to avoid wasted energy</a:t>
            </a:r>
          </a:p>
          <a:p>
            <a:r>
              <a:rPr lang="en-US" sz="1500" dirty="0"/>
              <a:t>Set warning and alarm levels</a:t>
            </a:r>
          </a:p>
          <a:p>
            <a:pPr lvl="1"/>
            <a:r>
              <a:rPr lang="en-US" sz="1350" dirty="0"/>
              <a:t>Use tower lights for warning indication, text and/or email alerts, log the data</a:t>
            </a:r>
          </a:p>
          <a:p>
            <a:r>
              <a:rPr lang="en-US" sz="1500" dirty="0"/>
              <a:t>Monitor humidity levels in control cabinets to avoid corrosion and early failure</a:t>
            </a:r>
            <a:endParaRPr lang="en-US" sz="1350" dirty="0"/>
          </a:p>
        </p:txBody>
      </p:sp>
      <p:sp>
        <p:nvSpPr>
          <p:cNvPr id="6" name="TextBox 5"/>
          <p:cNvSpPr txBox="1"/>
          <p:nvPr/>
        </p:nvSpPr>
        <p:spPr>
          <a:xfrm>
            <a:off x="3268164" y="5758729"/>
            <a:ext cx="1210238" cy="253916"/>
          </a:xfrm>
          <a:prstGeom prst="rect">
            <a:avLst/>
          </a:prstGeom>
          <a:noFill/>
        </p:spPr>
        <p:txBody>
          <a:bodyPr wrap="square" rtlCol="0">
            <a:spAutoFit/>
          </a:bodyPr>
          <a:lstStyle/>
          <a:p>
            <a:r>
              <a:rPr lang="en-US" sz="1050" dirty="0">
                <a:latin typeface="+mj-lt"/>
              </a:rPr>
              <a:t>M12FTH4Q / 3Q</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30702" y="4970944"/>
            <a:ext cx="851336" cy="756743"/>
          </a:xfrm>
          <a:prstGeom prst="rect">
            <a:avLst/>
          </a:prstGeom>
        </p:spPr>
      </p:pic>
      <p:sp>
        <p:nvSpPr>
          <p:cNvPr id="8" name="TextBox 7"/>
          <p:cNvSpPr txBox="1"/>
          <p:nvPr/>
        </p:nvSpPr>
        <p:spPr>
          <a:xfrm>
            <a:off x="6613157" y="5758730"/>
            <a:ext cx="718073" cy="253916"/>
          </a:xfrm>
          <a:prstGeom prst="rect">
            <a:avLst/>
          </a:prstGeom>
          <a:noFill/>
        </p:spPr>
        <p:txBody>
          <a:bodyPr wrap="square" rtlCol="0">
            <a:spAutoFit/>
          </a:bodyPr>
          <a:lstStyle/>
          <a:p>
            <a:r>
              <a:rPr lang="en-US" sz="1050" dirty="0">
                <a:latin typeface="+mj-lt"/>
              </a:rPr>
              <a:t>DXM100</a:t>
            </a:r>
          </a:p>
        </p:txBody>
      </p:sp>
      <p:sp>
        <p:nvSpPr>
          <p:cNvPr id="10" name="TextBox 9"/>
          <p:cNvSpPr txBox="1"/>
          <p:nvPr/>
        </p:nvSpPr>
        <p:spPr>
          <a:xfrm>
            <a:off x="4835332" y="5758729"/>
            <a:ext cx="1210238" cy="253916"/>
          </a:xfrm>
          <a:prstGeom prst="rect">
            <a:avLst/>
          </a:prstGeom>
          <a:noFill/>
        </p:spPr>
        <p:txBody>
          <a:bodyPr wrap="square" rtlCol="0">
            <a:spAutoFit/>
          </a:bodyPr>
          <a:lstStyle/>
          <a:p>
            <a:r>
              <a:rPr lang="en-US" sz="1050" dirty="0">
                <a:latin typeface="+mj-lt"/>
              </a:rPr>
              <a:t>Q45VT or Q45U</a:t>
            </a: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87908" y="4987080"/>
            <a:ext cx="450160" cy="756572"/>
          </a:xfrm>
          <a:prstGeom prst="rect">
            <a:avLst/>
          </a:prstGeom>
        </p:spPr>
      </p:pic>
      <p:sp>
        <p:nvSpPr>
          <p:cNvPr id="14" name="TextBox 13"/>
          <p:cNvSpPr txBox="1"/>
          <p:nvPr/>
        </p:nvSpPr>
        <p:spPr>
          <a:xfrm>
            <a:off x="8180322" y="5758730"/>
            <a:ext cx="1030018" cy="253916"/>
          </a:xfrm>
          <a:prstGeom prst="rect">
            <a:avLst/>
          </a:prstGeom>
          <a:noFill/>
        </p:spPr>
        <p:txBody>
          <a:bodyPr wrap="square" rtlCol="0">
            <a:spAutoFit/>
          </a:bodyPr>
          <a:lstStyle/>
          <a:p>
            <a:r>
              <a:rPr lang="en-US" sz="1050" dirty="0">
                <a:latin typeface="+mj-lt"/>
              </a:rPr>
              <a:t>P6 or P6L</a:t>
            </a:r>
          </a:p>
        </p:txBody>
      </p:sp>
      <p:sp>
        <p:nvSpPr>
          <p:cNvPr id="15" name="TextBox 14"/>
          <p:cNvSpPr txBox="1"/>
          <p:nvPr/>
        </p:nvSpPr>
        <p:spPr>
          <a:xfrm>
            <a:off x="3272117" y="4745205"/>
            <a:ext cx="1093196" cy="323165"/>
          </a:xfrm>
          <a:prstGeom prst="rect">
            <a:avLst/>
          </a:prstGeom>
          <a:noFill/>
        </p:spPr>
        <p:txBody>
          <a:bodyPr wrap="square" rtlCol="0">
            <a:spAutoFit/>
          </a:bodyPr>
          <a:lstStyle/>
          <a:p>
            <a:r>
              <a:rPr lang="en-US" sz="1500" b="1" dirty="0">
                <a:latin typeface="+mj-lt"/>
              </a:rPr>
              <a:t>Products:</a:t>
            </a:r>
          </a:p>
        </p:txBody>
      </p:sp>
      <p:pic>
        <p:nvPicPr>
          <p:cNvPr id="4" name="Picture 2" descr="b_4160791.jpg (316×600)">
            <a:extLst>
              <a:ext uri="{FF2B5EF4-FFF2-40B4-BE49-F238E27FC236}">
                <a16:creationId xmlns:a16="http://schemas.microsoft.com/office/drawing/2014/main" id="{25D84676-A3E0-488C-8775-A42970A7DAA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8814" y="4440986"/>
            <a:ext cx="694011" cy="13177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2E9EB3F-3F2F-4164-8653-CA6EFDBA267B}"/>
              </a:ext>
            </a:extLst>
          </p:cNvPr>
          <p:cNvPicPr>
            <a:picLocks noChangeAspect="1"/>
          </p:cNvPicPr>
          <p:nvPr/>
        </p:nvPicPr>
        <p:blipFill rotWithShape="1">
          <a:blip r:embed="rId6"/>
          <a:srcRect l="16352" t="17714" r="21086" b="12359"/>
          <a:stretch/>
        </p:blipFill>
        <p:spPr>
          <a:xfrm>
            <a:off x="8626631" y="5127084"/>
            <a:ext cx="537348" cy="600603"/>
          </a:xfrm>
          <a:prstGeom prst="rect">
            <a:avLst/>
          </a:prstGeom>
        </p:spPr>
      </p:pic>
      <p:pic>
        <p:nvPicPr>
          <p:cNvPr id="4100" name="Picture 4" descr="http://bannernet.baneng.com/cs/groups/public/documents/images/b_032149.jpg">
            <a:extLst>
              <a:ext uri="{FF2B5EF4-FFF2-40B4-BE49-F238E27FC236}">
                <a16:creationId xmlns:a16="http://schemas.microsoft.com/office/drawing/2014/main" id="{2F7AB08E-5E82-444C-B03B-C65D770E174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47002" y="2979656"/>
            <a:ext cx="1905926" cy="142944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bannernet.baneng.com/cs/groups/banner/documents/images/b_4196039.jpg">
            <a:extLst>
              <a:ext uri="{FF2B5EF4-FFF2-40B4-BE49-F238E27FC236}">
                <a16:creationId xmlns:a16="http://schemas.microsoft.com/office/drawing/2014/main" id="{01CC50CD-1257-4C60-ABAC-573D6CFEB6A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91400" y="1788030"/>
            <a:ext cx="2333065" cy="110528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bannernet.baneng.com/cs/groups/public/documents/images/b_027466.jpg">
            <a:extLst>
              <a:ext uri="{FF2B5EF4-FFF2-40B4-BE49-F238E27FC236}">
                <a16:creationId xmlns:a16="http://schemas.microsoft.com/office/drawing/2014/main" id="{106833EA-6967-4EB3-A0D7-FB624AE83A8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78648" y="5045286"/>
            <a:ext cx="155768" cy="713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1467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104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factory next to a building&#10;&#10;Description automatically generated">
            <a:extLst>
              <a:ext uri="{FF2B5EF4-FFF2-40B4-BE49-F238E27FC236}">
                <a16:creationId xmlns:a16="http://schemas.microsoft.com/office/drawing/2014/main" id="{19138054-608A-410D-B10E-55E4D9898998}"/>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0" y="-635000"/>
            <a:ext cx="12192000" cy="8128000"/>
          </a:xfrm>
          <a:prstGeom prst="rect">
            <a:avLst/>
          </a:prstGeom>
        </p:spPr>
      </p:pic>
      <p:sp>
        <p:nvSpPr>
          <p:cNvPr id="2" name="TextBox 1">
            <a:extLst>
              <a:ext uri="{FF2B5EF4-FFF2-40B4-BE49-F238E27FC236}">
                <a16:creationId xmlns:a16="http://schemas.microsoft.com/office/drawing/2014/main" id="{62EC592B-855B-4610-BF76-196F058BCB3A}"/>
              </a:ext>
            </a:extLst>
          </p:cNvPr>
          <p:cNvSpPr txBox="1"/>
          <p:nvPr/>
        </p:nvSpPr>
        <p:spPr>
          <a:xfrm>
            <a:off x="0" y="2514600"/>
            <a:ext cx="12192000" cy="1828800"/>
          </a:xfrm>
          <a:prstGeom prst="rect">
            <a:avLst/>
          </a:prstGeom>
          <a:solidFill>
            <a:srgbClr val="FFD600">
              <a:alpha val="78824"/>
            </a:srgbClr>
          </a:solidFill>
          <a:ln>
            <a:noFill/>
          </a:ln>
        </p:spPr>
        <p:txBody>
          <a:bodyPr wrap="square" rtlCol="0">
            <a:spAutoFit/>
          </a:bodyPr>
          <a:lstStyle/>
          <a:p>
            <a:endParaRPr lang="en-US">
              <a:latin typeface="+mj-lt"/>
            </a:endParaRPr>
          </a:p>
        </p:txBody>
      </p:sp>
      <p:sp>
        <p:nvSpPr>
          <p:cNvPr id="7" name="TextBox 6">
            <a:extLst>
              <a:ext uri="{FF2B5EF4-FFF2-40B4-BE49-F238E27FC236}">
                <a16:creationId xmlns:a16="http://schemas.microsoft.com/office/drawing/2014/main" id="{2B99BDF4-99C8-43F8-93B0-63E731456444}"/>
              </a:ext>
            </a:extLst>
          </p:cNvPr>
          <p:cNvSpPr txBox="1"/>
          <p:nvPr/>
        </p:nvSpPr>
        <p:spPr>
          <a:xfrm>
            <a:off x="0" y="2838872"/>
            <a:ext cx="12192000" cy="1200329"/>
          </a:xfrm>
          <a:prstGeom prst="rect">
            <a:avLst/>
          </a:prstGeom>
          <a:noFill/>
        </p:spPr>
        <p:txBody>
          <a:bodyPr wrap="square" rtlCol="0">
            <a:spAutoFit/>
          </a:bodyPr>
          <a:lstStyle/>
          <a:p>
            <a:pPr algn="ctr"/>
            <a:r>
              <a:rPr lang="en-US" sz="7200" dirty="0">
                <a:latin typeface="+mj-lt"/>
              </a:rPr>
              <a:t>Networks</a:t>
            </a:r>
          </a:p>
        </p:txBody>
      </p:sp>
    </p:spTree>
    <p:extLst>
      <p:ext uri="{BB962C8B-B14F-4D97-AF65-F5344CB8AC3E}">
        <p14:creationId xmlns:p14="http://schemas.microsoft.com/office/powerpoint/2010/main" val="4281919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Placeholder 3"/>
          <p:cNvSpPr>
            <a:spLocks noGrp="1"/>
          </p:cNvSpPr>
          <p:nvPr>
            <p:ph type="body" idx="1"/>
          </p:nvPr>
        </p:nvSpPr>
        <p:spPr/>
        <p:txBody>
          <a:bodyPr/>
          <a:lstStyle/>
          <a:p>
            <a:r>
              <a:rPr lang="en-US" dirty="0"/>
              <a:t>Star Topology</a:t>
            </a:r>
          </a:p>
        </p:txBody>
      </p:sp>
      <p:sp>
        <p:nvSpPr>
          <p:cNvPr id="5" name="Content Placeholder 4"/>
          <p:cNvSpPr>
            <a:spLocks noGrp="1"/>
          </p:cNvSpPr>
          <p:nvPr>
            <p:ph sz="half" idx="2"/>
          </p:nvPr>
        </p:nvSpPr>
        <p:spPr>
          <a:xfrm>
            <a:off x="860613" y="2205789"/>
            <a:ext cx="3285259" cy="3066073"/>
          </a:xfrm>
        </p:spPr>
        <p:txBody>
          <a:bodyPr>
            <a:normAutofit/>
          </a:bodyPr>
          <a:lstStyle/>
          <a:p>
            <a:r>
              <a:rPr lang="en-US" dirty="0"/>
              <a:t>One central control radio</a:t>
            </a:r>
          </a:p>
          <a:p>
            <a:r>
              <a:rPr lang="en-US" dirty="0"/>
              <a:t>All information must pass through the central radio</a:t>
            </a:r>
          </a:p>
          <a:p>
            <a:endParaRPr lang="en-US" dirty="0"/>
          </a:p>
        </p:txBody>
      </p:sp>
      <p:sp>
        <p:nvSpPr>
          <p:cNvPr id="3" name="Text Placeholder 2">
            <a:extLst>
              <a:ext uri="{FF2B5EF4-FFF2-40B4-BE49-F238E27FC236}">
                <a16:creationId xmlns:a16="http://schemas.microsoft.com/office/drawing/2014/main" id="{5501391C-A0A7-4FC8-9936-CAFA3255591D}"/>
              </a:ext>
            </a:extLst>
          </p:cNvPr>
          <p:cNvSpPr>
            <a:spLocks noGrp="1"/>
          </p:cNvSpPr>
          <p:nvPr>
            <p:ph type="body" sz="quarter" idx="3"/>
          </p:nvPr>
        </p:nvSpPr>
        <p:spPr>
          <a:xfrm>
            <a:off x="4613140" y="1299411"/>
            <a:ext cx="5161928" cy="868362"/>
          </a:xfrm>
        </p:spPr>
        <p:txBody>
          <a:bodyPr/>
          <a:lstStyle/>
          <a:p>
            <a:r>
              <a:rPr lang="en-US" dirty="0"/>
              <a:t>Multi-hop Topology</a:t>
            </a:r>
          </a:p>
        </p:txBody>
      </p:sp>
      <p:sp>
        <p:nvSpPr>
          <p:cNvPr id="4" name="Content Placeholder 3">
            <a:extLst>
              <a:ext uri="{FF2B5EF4-FFF2-40B4-BE49-F238E27FC236}">
                <a16:creationId xmlns:a16="http://schemas.microsoft.com/office/drawing/2014/main" id="{82B764E7-66C6-43DF-A074-A8D2FD9E891B}"/>
              </a:ext>
            </a:extLst>
          </p:cNvPr>
          <p:cNvSpPr>
            <a:spLocks noGrp="1"/>
          </p:cNvSpPr>
          <p:nvPr>
            <p:ph sz="quarter" idx="4"/>
          </p:nvPr>
        </p:nvSpPr>
        <p:spPr>
          <a:xfrm>
            <a:off x="4613139" y="2205789"/>
            <a:ext cx="3376761" cy="3066073"/>
          </a:xfrm>
        </p:spPr>
        <p:txBody>
          <a:bodyPr>
            <a:normAutofit fontScale="85000" lnSpcReduction="10000"/>
          </a:bodyPr>
          <a:lstStyle/>
          <a:p>
            <a:r>
              <a:rPr lang="en-US" dirty="0"/>
              <a:t>Controlled path with defined master, repeaters and slaves</a:t>
            </a:r>
          </a:p>
          <a:p>
            <a:r>
              <a:rPr lang="en-US" dirty="0"/>
              <a:t>Master radio controls timing and routing within network</a:t>
            </a:r>
          </a:p>
          <a:p>
            <a:r>
              <a:rPr lang="en-US" dirty="0"/>
              <a:t>Adding additional radios does not slow entire network</a:t>
            </a:r>
          </a:p>
          <a:p>
            <a:r>
              <a:rPr lang="en-US" dirty="0"/>
              <a:t>Normally have a defined radio limit</a:t>
            </a:r>
          </a:p>
        </p:txBody>
      </p:sp>
      <p:sp>
        <p:nvSpPr>
          <p:cNvPr id="2" name="Title 1"/>
          <p:cNvSpPr>
            <a:spLocks noGrp="1"/>
          </p:cNvSpPr>
          <p:nvPr>
            <p:ph type="title"/>
          </p:nvPr>
        </p:nvSpPr>
        <p:spPr>
          <a:prstGeom prst="rect">
            <a:avLst/>
          </a:prstGeom>
        </p:spPr>
        <p:txBody>
          <a:bodyPr/>
          <a:lstStyle/>
          <a:p>
            <a:r>
              <a:rPr lang="en-US" dirty="0"/>
              <a:t>Network Types</a:t>
            </a:r>
          </a:p>
        </p:txBody>
      </p:sp>
      <p:pic>
        <p:nvPicPr>
          <p:cNvPr id="7" name="Picture 2">
            <a:extLst>
              <a:ext uri="{FF2B5EF4-FFF2-40B4-BE49-F238E27FC236}">
                <a16:creationId xmlns:a16="http://schemas.microsoft.com/office/drawing/2014/main" id="{1F5CD183-5740-4EF4-8FEC-980FFA3E57A3}"/>
              </a:ext>
            </a:extLst>
          </p:cNvPr>
          <p:cNvPicPr>
            <a:picLocks noChangeAspect="1" noChangeArrowheads="1"/>
          </p:cNvPicPr>
          <p:nvPr/>
        </p:nvPicPr>
        <p:blipFill>
          <a:blip r:embed="rId2" cstate="print"/>
          <a:srcRect/>
          <a:stretch>
            <a:fillRect/>
          </a:stretch>
        </p:blipFill>
        <p:spPr bwMode="auto">
          <a:xfrm>
            <a:off x="1560016" y="5360006"/>
            <a:ext cx="1200150" cy="1193006"/>
          </a:xfrm>
          <a:prstGeom prst="rect">
            <a:avLst/>
          </a:prstGeom>
          <a:noFill/>
          <a:ln w="9525">
            <a:noFill/>
            <a:miter lim="800000"/>
            <a:headEnd/>
            <a:tailEnd/>
          </a:ln>
        </p:spPr>
      </p:pic>
      <p:pic>
        <p:nvPicPr>
          <p:cNvPr id="8" name="Picture 4">
            <a:extLst>
              <a:ext uri="{FF2B5EF4-FFF2-40B4-BE49-F238E27FC236}">
                <a16:creationId xmlns:a16="http://schemas.microsoft.com/office/drawing/2014/main" id="{E7523139-4EB3-46E3-B2F1-120F96907F51}"/>
              </a:ext>
            </a:extLst>
          </p:cNvPr>
          <p:cNvPicPr>
            <a:picLocks noChangeAspect="1" noChangeArrowheads="1"/>
          </p:cNvPicPr>
          <p:nvPr/>
        </p:nvPicPr>
        <p:blipFill>
          <a:blip r:embed="rId3" cstate="print"/>
          <a:srcRect/>
          <a:stretch>
            <a:fillRect/>
          </a:stretch>
        </p:blipFill>
        <p:spPr bwMode="auto">
          <a:xfrm>
            <a:off x="5533566" y="5474306"/>
            <a:ext cx="1535906" cy="964406"/>
          </a:xfrm>
          <a:prstGeom prst="rect">
            <a:avLst/>
          </a:prstGeom>
          <a:noFill/>
          <a:ln w="9525">
            <a:noFill/>
            <a:miter lim="800000"/>
            <a:headEnd/>
            <a:tailEnd/>
          </a:ln>
        </p:spPr>
      </p:pic>
      <p:sp>
        <p:nvSpPr>
          <p:cNvPr id="9" name="Text Placeholder 2">
            <a:extLst>
              <a:ext uri="{FF2B5EF4-FFF2-40B4-BE49-F238E27FC236}">
                <a16:creationId xmlns:a16="http://schemas.microsoft.com/office/drawing/2014/main" id="{F9314038-8EF2-437C-AA83-AF550149F337}"/>
              </a:ext>
            </a:extLst>
          </p:cNvPr>
          <p:cNvSpPr txBox="1">
            <a:spLocks/>
          </p:cNvSpPr>
          <p:nvPr/>
        </p:nvSpPr>
        <p:spPr>
          <a:xfrm>
            <a:off x="8201206" y="1300885"/>
            <a:ext cx="3037924" cy="868362"/>
          </a:xfrm>
        </p:spPr>
        <p:txBody>
          <a:bodyPr anchor="b"/>
          <a:lstStyle>
            <a:lvl1pPr marL="0" indent="0" algn="l" rtl="0" eaLnBrk="1" fontAlgn="base" hangingPunct="1">
              <a:spcBef>
                <a:spcPts val="1000"/>
              </a:spcBef>
              <a:spcAft>
                <a:spcPct val="0"/>
              </a:spcAft>
              <a:buClr>
                <a:srgbClr val="333333"/>
              </a:buClr>
              <a:buSzPct val="110000"/>
              <a:buFont typeface="Arial" pitchFamily="34" charset="0"/>
              <a:buNone/>
              <a:defRPr sz="2200" b="1" kern="1200">
                <a:solidFill>
                  <a:schemeClr val="tx1"/>
                </a:solidFill>
                <a:latin typeface="Calibri" panose="020F0502020204030204" pitchFamily="34" charset="0"/>
                <a:ea typeface="+mn-ea"/>
                <a:cs typeface="Arial" pitchFamily="34" charset="0"/>
              </a:defRPr>
            </a:lvl1pPr>
            <a:lvl2pPr marL="457200" indent="0" algn="l" rtl="0" eaLnBrk="1" fontAlgn="base" hangingPunct="1">
              <a:spcBef>
                <a:spcPts val="1000"/>
              </a:spcBef>
              <a:spcAft>
                <a:spcPct val="0"/>
              </a:spcAft>
              <a:buClr>
                <a:srgbClr val="333333"/>
              </a:buClr>
              <a:buFont typeface="Arial" pitchFamily="34" charset="0"/>
              <a:buNone/>
              <a:defRPr sz="2000" b="1" kern="1200">
                <a:solidFill>
                  <a:srgbClr val="333333"/>
                </a:solidFill>
                <a:latin typeface="Calibri" panose="020F0502020204030204" pitchFamily="34" charset="0"/>
                <a:ea typeface="+mn-ea"/>
                <a:cs typeface="Arial" pitchFamily="34" charset="0"/>
              </a:defRPr>
            </a:lvl2pPr>
            <a:lvl3pPr marL="914400" indent="0" algn="l" rtl="0" eaLnBrk="1" fontAlgn="base" hangingPunct="1">
              <a:spcBef>
                <a:spcPts val="1000"/>
              </a:spcBef>
              <a:spcAft>
                <a:spcPct val="0"/>
              </a:spcAft>
              <a:buClr>
                <a:srgbClr val="333333"/>
              </a:buClr>
              <a:buFont typeface="Arial" pitchFamily="34" charset="0"/>
              <a:buNone/>
              <a:defRPr sz="1800" b="1" kern="1200">
                <a:solidFill>
                  <a:srgbClr val="333333"/>
                </a:solidFill>
                <a:latin typeface="Calibri" panose="020F0502020204030204" pitchFamily="34" charset="0"/>
                <a:ea typeface="+mn-ea"/>
                <a:cs typeface="Arial" pitchFamily="34" charset="0"/>
              </a:defRPr>
            </a:lvl3pPr>
            <a:lvl4pPr marL="1371600" indent="0" algn="l" rtl="0" eaLnBrk="1" fontAlgn="base" hangingPunct="1">
              <a:spcBef>
                <a:spcPts val="1000"/>
              </a:spcBef>
              <a:spcAft>
                <a:spcPct val="0"/>
              </a:spcAft>
              <a:buClr>
                <a:srgbClr val="333333"/>
              </a:buClr>
              <a:buFont typeface="Arial" pitchFamily="34" charset="0"/>
              <a:buNone/>
              <a:defRPr sz="1600" b="1" kern="1200">
                <a:solidFill>
                  <a:srgbClr val="333333"/>
                </a:solidFill>
                <a:latin typeface="Calibri" panose="020F0502020204030204" pitchFamily="34" charset="0"/>
                <a:ea typeface="+mn-ea"/>
                <a:cs typeface="Arial" pitchFamily="34" charset="0"/>
              </a:defRPr>
            </a:lvl4pPr>
            <a:lvl5pPr marL="1828800" indent="0" algn="l" rtl="0" eaLnBrk="1" fontAlgn="base" hangingPunct="1">
              <a:spcBef>
                <a:spcPts val="1000"/>
              </a:spcBef>
              <a:spcAft>
                <a:spcPct val="0"/>
              </a:spcAft>
              <a:buClr>
                <a:srgbClr val="333333"/>
              </a:buClr>
              <a:buFont typeface="Arial" pitchFamily="34" charset="0"/>
              <a:buNone/>
              <a:defRPr sz="1600" b="1" kern="1200">
                <a:solidFill>
                  <a:srgbClr val="333333"/>
                </a:solidFill>
                <a:latin typeface="Calibri" panose="020F0502020204030204"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dirty="0"/>
              <a:t>Mesh Topology</a:t>
            </a:r>
          </a:p>
        </p:txBody>
      </p:sp>
      <p:sp>
        <p:nvSpPr>
          <p:cNvPr id="10" name="Content Placeholder 3">
            <a:extLst>
              <a:ext uri="{FF2B5EF4-FFF2-40B4-BE49-F238E27FC236}">
                <a16:creationId xmlns:a16="http://schemas.microsoft.com/office/drawing/2014/main" id="{465E22C7-9EC1-40BC-B2D5-0623ABECCA0E}"/>
              </a:ext>
            </a:extLst>
          </p:cNvPr>
          <p:cNvSpPr txBox="1">
            <a:spLocks/>
          </p:cNvSpPr>
          <p:nvPr/>
        </p:nvSpPr>
        <p:spPr>
          <a:xfrm>
            <a:off x="8201205" y="2207263"/>
            <a:ext cx="3376761" cy="3066073"/>
          </a:xfrm>
        </p:spPr>
        <p:txBody>
          <a:bodyPr>
            <a:normAutofit fontScale="85000" lnSpcReduction="20000"/>
          </a:bodyPr>
          <a:lstStyle>
            <a:lvl1pPr marL="342900" indent="-342900" algn="l" rtl="0" eaLnBrk="1" fontAlgn="base" hangingPunct="1">
              <a:spcBef>
                <a:spcPts val="1000"/>
              </a:spcBef>
              <a:spcAft>
                <a:spcPct val="0"/>
              </a:spcAft>
              <a:buClr>
                <a:srgbClr val="333333"/>
              </a:buClr>
              <a:buSzPct val="110000"/>
              <a:buFont typeface="Arial" pitchFamily="34" charset="0"/>
              <a:buChar char="■"/>
              <a:defRPr sz="2200" kern="1200">
                <a:solidFill>
                  <a:srgbClr val="333333"/>
                </a:solidFill>
                <a:latin typeface="Calibri" panose="020F0502020204030204" pitchFamily="34" charset="0"/>
                <a:ea typeface="+mn-ea"/>
                <a:cs typeface="Arial" pitchFamily="34" charset="0"/>
              </a:defRPr>
            </a:lvl1pPr>
            <a:lvl2pPr marL="690563" indent="-350838" algn="l" rtl="0" eaLnBrk="1" fontAlgn="base" hangingPunct="1">
              <a:spcBef>
                <a:spcPts val="1000"/>
              </a:spcBef>
              <a:spcAft>
                <a:spcPct val="0"/>
              </a:spcAft>
              <a:buClr>
                <a:srgbClr val="333333"/>
              </a:buClr>
              <a:buFont typeface="Arial" pitchFamily="34" charset="0"/>
              <a:buChar char="–"/>
              <a:defRPr sz="2200" kern="1200">
                <a:solidFill>
                  <a:srgbClr val="333333"/>
                </a:solidFill>
                <a:latin typeface="Calibri" panose="020F0502020204030204" pitchFamily="34" charset="0"/>
                <a:ea typeface="+mn-ea"/>
                <a:cs typeface="Arial" pitchFamily="34" charset="0"/>
              </a:defRPr>
            </a:lvl2pPr>
            <a:lvl3pPr marL="973138" indent="-282575" algn="l" rtl="0" eaLnBrk="1" fontAlgn="base" hangingPunct="1">
              <a:spcBef>
                <a:spcPts val="1000"/>
              </a:spcBef>
              <a:spcAft>
                <a:spcPct val="0"/>
              </a:spcAft>
              <a:buClr>
                <a:srgbClr val="333333"/>
              </a:buClr>
              <a:buFont typeface="Arial" pitchFamily="34" charset="0"/>
              <a:buChar char="•"/>
              <a:defRPr sz="2200" kern="1200">
                <a:solidFill>
                  <a:srgbClr val="333333"/>
                </a:solidFill>
                <a:latin typeface="Calibri" panose="020F0502020204030204" pitchFamily="34" charset="0"/>
                <a:ea typeface="+mn-ea"/>
                <a:cs typeface="Arial" pitchFamily="34" charset="0"/>
              </a:defRPr>
            </a:lvl3pPr>
            <a:lvl4pPr marL="1312863" indent="-339725" algn="l" rtl="0" eaLnBrk="1" fontAlgn="base" hangingPunct="1">
              <a:spcBef>
                <a:spcPts val="1000"/>
              </a:spcBef>
              <a:spcAft>
                <a:spcPct val="0"/>
              </a:spcAft>
              <a:buClr>
                <a:srgbClr val="333333"/>
              </a:buClr>
              <a:buFont typeface="Arial" pitchFamily="34" charset="0"/>
              <a:buChar char="–"/>
              <a:defRPr sz="2200" kern="1200">
                <a:solidFill>
                  <a:srgbClr val="333333"/>
                </a:solidFill>
                <a:latin typeface="Calibri" panose="020F0502020204030204" pitchFamily="34" charset="0"/>
                <a:ea typeface="+mn-ea"/>
                <a:cs typeface="Arial" pitchFamily="34" charset="0"/>
              </a:defRPr>
            </a:lvl4pPr>
            <a:lvl5pPr marL="1711325" indent="-339725" algn="l" rtl="0" eaLnBrk="1" fontAlgn="base" hangingPunct="1">
              <a:spcBef>
                <a:spcPts val="1000"/>
              </a:spcBef>
              <a:spcAft>
                <a:spcPct val="0"/>
              </a:spcAft>
              <a:buClr>
                <a:srgbClr val="333333"/>
              </a:buClr>
              <a:buFont typeface="Arial" pitchFamily="34" charset="0"/>
              <a:buChar char="»"/>
              <a:defRPr sz="2200" kern="1200">
                <a:solidFill>
                  <a:srgbClr val="333333"/>
                </a:solidFill>
                <a:latin typeface="Calibri" panose="020F050202020403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sz="2400" dirty="0"/>
              <a:t>Multiple connections per radio</a:t>
            </a:r>
          </a:p>
          <a:p>
            <a:r>
              <a:rPr lang="en-US" sz="2400" dirty="0"/>
              <a:t>Master Radio can be positioned anywhere in the mesh</a:t>
            </a:r>
          </a:p>
          <a:p>
            <a:r>
              <a:rPr lang="en-US" sz="2400" dirty="0"/>
              <a:t>Less efficient, shorter range, typically shorter speeds</a:t>
            </a:r>
          </a:p>
          <a:p>
            <a:r>
              <a:rPr lang="en-US" sz="2400" dirty="0"/>
              <a:t>Addition of new nodes slows entire network</a:t>
            </a:r>
          </a:p>
        </p:txBody>
      </p:sp>
      <p:pic>
        <p:nvPicPr>
          <p:cNvPr id="12" name="Picture 4">
            <a:extLst>
              <a:ext uri="{FF2B5EF4-FFF2-40B4-BE49-F238E27FC236}">
                <a16:creationId xmlns:a16="http://schemas.microsoft.com/office/drawing/2014/main" id="{AA31EEE4-2668-43D2-BF33-87C7121A065A}"/>
              </a:ext>
            </a:extLst>
          </p:cNvPr>
          <p:cNvPicPr>
            <a:picLocks noChangeAspect="1" noChangeArrowheads="1"/>
          </p:cNvPicPr>
          <p:nvPr/>
        </p:nvPicPr>
        <p:blipFill>
          <a:blip r:embed="rId4" cstate="print"/>
          <a:srcRect/>
          <a:stretch>
            <a:fillRect/>
          </a:stretch>
        </p:blipFill>
        <p:spPr bwMode="auto">
          <a:xfrm rot="10800000">
            <a:off x="9216389" y="5360006"/>
            <a:ext cx="1527560" cy="1343072"/>
          </a:xfrm>
          <a:prstGeom prst="rect">
            <a:avLst/>
          </a:prstGeom>
          <a:noFill/>
          <a:ln w="9525">
            <a:noFill/>
            <a:miter lim="800000"/>
            <a:headEnd/>
            <a:tailEnd/>
          </a:ln>
        </p:spPr>
      </p:pic>
    </p:spTree>
    <p:extLst>
      <p:ext uri="{BB962C8B-B14F-4D97-AF65-F5344CB8AC3E}">
        <p14:creationId xmlns:p14="http://schemas.microsoft.com/office/powerpoint/2010/main" val="1526751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Types: Banner Radios</a:t>
            </a:r>
            <a:endParaRPr lang="en-US" b="1" dirty="0"/>
          </a:p>
        </p:txBody>
      </p:sp>
      <p:sp>
        <p:nvSpPr>
          <p:cNvPr id="4" name="Content Placeholder 2"/>
          <p:cNvSpPr>
            <a:spLocks noGrp="1"/>
          </p:cNvSpPr>
          <p:nvPr>
            <p:ph sz="half" idx="2"/>
          </p:nvPr>
        </p:nvSpPr>
        <p:spPr>
          <a:xfrm>
            <a:off x="2236021" y="1510020"/>
            <a:ext cx="3471165" cy="1132513"/>
          </a:xfrm>
        </p:spPr>
        <p:txBody>
          <a:bodyPr>
            <a:normAutofit fontScale="92500" lnSpcReduction="20000"/>
          </a:bodyPr>
          <a:lstStyle/>
          <a:p>
            <a:pPr marL="0" indent="0" algn="ctr">
              <a:buNone/>
            </a:pPr>
            <a:r>
              <a:rPr lang="en-US" b="1" u="sng" dirty="0"/>
              <a:t>DX80</a:t>
            </a:r>
          </a:p>
          <a:p>
            <a:pPr marL="0" indent="0" algn="ctr">
              <a:buNone/>
            </a:pPr>
            <a:r>
              <a:rPr lang="en-US" dirty="0"/>
              <a:t>Star Network </a:t>
            </a:r>
          </a:p>
          <a:p>
            <a:pPr marL="0" indent="0" algn="ctr">
              <a:buNone/>
            </a:pPr>
            <a:r>
              <a:rPr lang="en-US" dirty="0"/>
              <a:t>(up to 47 nodes)</a:t>
            </a:r>
          </a:p>
        </p:txBody>
      </p:sp>
      <p:sp>
        <p:nvSpPr>
          <p:cNvPr id="5" name="Content Placeholder 2"/>
          <p:cNvSpPr txBox="1">
            <a:spLocks/>
          </p:cNvSpPr>
          <p:nvPr/>
        </p:nvSpPr>
        <p:spPr bwMode="auto">
          <a:xfrm>
            <a:off x="6920685" y="1577132"/>
            <a:ext cx="2812409" cy="106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1" fontAlgn="base" hangingPunct="1">
              <a:spcBef>
                <a:spcPts val="1000"/>
              </a:spcBef>
              <a:spcAft>
                <a:spcPct val="0"/>
              </a:spcAft>
              <a:buClr>
                <a:srgbClr val="333333"/>
              </a:buClr>
              <a:buSzPct val="110000"/>
              <a:buFont typeface="Arial" pitchFamily="34" charset="0"/>
              <a:buChar char="■"/>
              <a:defRPr sz="2400" kern="1200">
                <a:solidFill>
                  <a:srgbClr val="333333"/>
                </a:solidFill>
                <a:latin typeface="Calibri" panose="020F0502020204030204" pitchFamily="34" charset="0"/>
                <a:ea typeface="+mn-ea"/>
                <a:cs typeface="Arial" pitchFamily="34" charset="0"/>
              </a:defRPr>
            </a:lvl1pPr>
            <a:lvl2pPr marL="631825" indent="-292100" algn="l" rtl="0" eaLnBrk="1" fontAlgn="base" hangingPunct="1">
              <a:spcBef>
                <a:spcPts val="1000"/>
              </a:spcBef>
              <a:spcAft>
                <a:spcPct val="0"/>
              </a:spcAft>
              <a:buClr>
                <a:srgbClr val="333333"/>
              </a:buClr>
              <a:buFont typeface="Arial" pitchFamily="34" charset="0"/>
              <a:buChar char="–"/>
              <a:defRPr sz="2400" kern="1200">
                <a:solidFill>
                  <a:srgbClr val="333333"/>
                </a:solidFill>
                <a:latin typeface="Calibri" panose="020F0502020204030204" pitchFamily="34" charset="0"/>
                <a:ea typeface="+mn-ea"/>
                <a:cs typeface="Arial" pitchFamily="34" charset="0"/>
              </a:defRPr>
            </a:lvl2pPr>
            <a:lvl3pPr marL="914400" indent="-282575" algn="l" rtl="0" eaLnBrk="1" fontAlgn="base" hangingPunct="1">
              <a:spcBef>
                <a:spcPts val="1000"/>
              </a:spcBef>
              <a:spcAft>
                <a:spcPct val="0"/>
              </a:spcAft>
              <a:buClr>
                <a:srgbClr val="333333"/>
              </a:buClr>
              <a:buFont typeface="Arial" pitchFamily="34" charset="0"/>
              <a:buChar char="•"/>
              <a:defRPr sz="2400" kern="1200">
                <a:solidFill>
                  <a:srgbClr val="333333"/>
                </a:solidFill>
                <a:latin typeface="Calibri" panose="020F0502020204030204" pitchFamily="34" charset="0"/>
                <a:ea typeface="+mn-ea"/>
                <a:cs typeface="Arial" pitchFamily="34" charset="0"/>
              </a:defRPr>
            </a:lvl3pPr>
            <a:lvl4pPr marL="1196975" indent="-282575" algn="l" rtl="0" eaLnBrk="1" fontAlgn="base" hangingPunct="1">
              <a:spcBef>
                <a:spcPts val="1000"/>
              </a:spcBef>
              <a:spcAft>
                <a:spcPct val="0"/>
              </a:spcAft>
              <a:buClr>
                <a:srgbClr val="333333"/>
              </a:buClr>
              <a:buFont typeface="Arial" pitchFamily="34" charset="0"/>
              <a:buChar char="–"/>
              <a:defRPr sz="2400" kern="1200">
                <a:solidFill>
                  <a:srgbClr val="333333"/>
                </a:solidFill>
                <a:latin typeface="Calibri" panose="020F0502020204030204" pitchFamily="34" charset="0"/>
                <a:ea typeface="+mn-ea"/>
                <a:cs typeface="Arial" pitchFamily="34" charset="0"/>
              </a:defRPr>
            </a:lvl4pPr>
            <a:lvl5pPr marL="1489075" indent="-234950" algn="l" rtl="0" eaLnBrk="1" fontAlgn="base" hangingPunct="1">
              <a:spcBef>
                <a:spcPts val="1000"/>
              </a:spcBef>
              <a:spcAft>
                <a:spcPct val="0"/>
              </a:spcAft>
              <a:buClr>
                <a:srgbClr val="333333"/>
              </a:buClr>
              <a:buFont typeface="Arial" pitchFamily="34" charset="0"/>
              <a:buChar char="»"/>
              <a:defRPr sz="2400" kern="1200">
                <a:solidFill>
                  <a:srgbClr val="333333"/>
                </a:solidFill>
                <a:latin typeface="Calibri" panose="020F050202020403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gn="ctr">
              <a:buNone/>
            </a:pPr>
            <a:r>
              <a:rPr lang="en-US" b="1" u="sng" dirty="0"/>
              <a:t>Multi-hop</a:t>
            </a:r>
          </a:p>
          <a:p>
            <a:pPr marL="0" indent="0" algn="ctr">
              <a:buNone/>
            </a:pPr>
            <a:r>
              <a:rPr lang="en-US" dirty="0"/>
              <a:t>Tree Network</a:t>
            </a:r>
          </a:p>
          <a:p>
            <a:pPr marL="0" indent="0" algn="ctr">
              <a:buNone/>
            </a:pPr>
            <a:r>
              <a:rPr lang="en-US" dirty="0"/>
              <a:t>(up to 50 total)</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36021" y="2827091"/>
            <a:ext cx="3471166" cy="3378447"/>
          </a:xfrm>
          <a:prstGeom prst="rect">
            <a:avLst/>
          </a:prstGeom>
        </p:spPr>
      </p:pic>
      <p:sp>
        <p:nvSpPr>
          <p:cNvPr id="7" name="Content Placeholder 2"/>
          <p:cNvSpPr txBox="1">
            <a:spLocks/>
          </p:cNvSpPr>
          <p:nvPr/>
        </p:nvSpPr>
        <p:spPr bwMode="auto">
          <a:xfrm>
            <a:off x="2236021" y="6205537"/>
            <a:ext cx="3471165" cy="652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ts val="1000"/>
              </a:spcBef>
              <a:spcAft>
                <a:spcPct val="0"/>
              </a:spcAft>
              <a:buClr>
                <a:srgbClr val="333333"/>
              </a:buClr>
              <a:buSzPct val="110000"/>
              <a:buFont typeface="Arial" pitchFamily="34" charset="0"/>
              <a:buChar char="■"/>
              <a:defRPr sz="2400" kern="1200">
                <a:solidFill>
                  <a:srgbClr val="333333"/>
                </a:solidFill>
                <a:latin typeface="Calibri" panose="020F0502020204030204" pitchFamily="34" charset="0"/>
                <a:ea typeface="+mn-ea"/>
                <a:cs typeface="Arial" pitchFamily="34" charset="0"/>
              </a:defRPr>
            </a:lvl1pPr>
            <a:lvl2pPr marL="631825" indent="-292100" algn="l" rtl="0" eaLnBrk="1" fontAlgn="base" hangingPunct="1">
              <a:spcBef>
                <a:spcPts val="1000"/>
              </a:spcBef>
              <a:spcAft>
                <a:spcPct val="0"/>
              </a:spcAft>
              <a:buClr>
                <a:srgbClr val="333333"/>
              </a:buClr>
              <a:buFont typeface="Arial" pitchFamily="34" charset="0"/>
              <a:buChar char="–"/>
              <a:defRPr sz="2400" kern="1200">
                <a:solidFill>
                  <a:srgbClr val="333333"/>
                </a:solidFill>
                <a:latin typeface="Calibri" panose="020F0502020204030204" pitchFamily="34" charset="0"/>
                <a:ea typeface="+mn-ea"/>
                <a:cs typeface="Arial" pitchFamily="34" charset="0"/>
              </a:defRPr>
            </a:lvl2pPr>
            <a:lvl3pPr marL="914400" indent="-282575" algn="l" rtl="0" eaLnBrk="1" fontAlgn="base" hangingPunct="1">
              <a:spcBef>
                <a:spcPts val="1000"/>
              </a:spcBef>
              <a:spcAft>
                <a:spcPct val="0"/>
              </a:spcAft>
              <a:buClr>
                <a:srgbClr val="333333"/>
              </a:buClr>
              <a:buFont typeface="Arial" pitchFamily="34" charset="0"/>
              <a:buChar char="•"/>
              <a:defRPr sz="2400" kern="1200">
                <a:solidFill>
                  <a:srgbClr val="333333"/>
                </a:solidFill>
                <a:latin typeface="Calibri" panose="020F0502020204030204" pitchFamily="34" charset="0"/>
                <a:ea typeface="+mn-ea"/>
                <a:cs typeface="Arial" pitchFamily="34" charset="0"/>
              </a:defRPr>
            </a:lvl3pPr>
            <a:lvl4pPr marL="1196975" indent="-282575" algn="l" rtl="0" eaLnBrk="1" fontAlgn="base" hangingPunct="1">
              <a:spcBef>
                <a:spcPts val="1000"/>
              </a:spcBef>
              <a:spcAft>
                <a:spcPct val="0"/>
              </a:spcAft>
              <a:buClr>
                <a:srgbClr val="333333"/>
              </a:buClr>
              <a:buFont typeface="Arial" pitchFamily="34" charset="0"/>
              <a:buChar char="–"/>
              <a:defRPr sz="2400" kern="1200">
                <a:solidFill>
                  <a:srgbClr val="333333"/>
                </a:solidFill>
                <a:latin typeface="Calibri" panose="020F0502020204030204" pitchFamily="34" charset="0"/>
                <a:ea typeface="+mn-ea"/>
                <a:cs typeface="Arial" pitchFamily="34" charset="0"/>
              </a:defRPr>
            </a:lvl4pPr>
            <a:lvl5pPr marL="1489075" indent="-234950" algn="l" rtl="0" eaLnBrk="1" fontAlgn="base" hangingPunct="1">
              <a:spcBef>
                <a:spcPts val="1000"/>
              </a:spcBef>
              <a:spcAft>
                <a:spcPct val="0"/>
              </a:spcAft>
              <a:buClr>
                <a:srgbClr val="333333"/>
              </a:buClr>
              <a:buFont typeface="Arial" pitchFamily="34" charset="0"/>
              <a:buChar char="»"/>
              <a:defRPr sz="2400" kern="1200">
                <a:solidFill>
                  <a:srgbClr val="333333"/>
                </a:solidFill>
                <a:latin typeface="Calibri" panose="020F050202020403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gn="ctr">
              <a:buNone/>
            </a:pPr>
            <a:r>
              <a:rPr lang="en-US" dirty="0"/>
              <a:t>Gateways &amp; Nodes</a:t>
            </a:r>
          </a:p>
        </p:txBody>
      </p:sp>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449891" y="2622083"/>
            <a:ext cx="1891965" cy="3400773"/>
          </a:xfrm>
          <a:prstGeom prst="rect">
            <a:avLst/>
          </a:prstGeom>
        </p:spPr>
      </p:pic>
      <p:sp>
        <p:nvSpPr>
          <p:cNvPr id="9" name="Content Placeholder 2"/>
          <p:cNvSpPr txBox="1">
            <a:spLocks/>
          </p:cNvSpPr>
          <p:nvPr/>
        </p:nvSpPr>
        <p:spPr bwMode="auto">
          <a:xfrm>
            <a:off x="6591305" y="6205538"/>
            <a:ext cx="3471165" cy="652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a:bodyPr>
          <a:lstStyle>
            <a:lvl1pPr marL="342900" indent="-342900" algn="l" rtl="0" eaLnBrk="1" fontAlgn="base" hangingPunct="1">
              <a:spcBef>
                <a:spcPts val="1000"/>
              </a:spcBef>
              <a:spcAft>
                <a:spcPct val="0"/>
              </a:spcAft>
              <a:buClr>
                <a:srgbClr val="333333"/>
              </a:buClr>
              <a:buSzPct val="110000"/>
              <a:buFont typeface="Arial" pitchFamily="34" charset="0"/>
              <a:buChar char="■"/>
              <a:defRPr sz="2400" kern="1200">
                <a:solidFill>
                  <a:srgbClr val="333333"/>
                </a:solidFill>
                <a:latin typeface="Calibri" panose="020F0502020204030204" pitchFamily="34" charset="0"/>
                <a:ea typeface="+mn-ea"/>
                <a:cs typeface="Arial" pitchFamily="34" charset="0"/>
              </a:defRPr>
            </a:lvl1pPr>
            <a:lvl2pPr marL="631825" indent="-292100" algn="l" rtl="0" eaLnBrk="1" fontAlgn="base" hangingPunct="1">
              <a:spcBef>
                <a:spcPts val="1000"/>
              </a:spcBef>
              <a:spcAft>
                <a:spcPct val="0"/>
              </a:spcAft>
              <a:buClr>
                <a:srgbClr val="333333"/>
              </a:buClr>
              <a:buFont typeface="Arial" pitchFamily="34" charset="0"/>
              <a:buChar char="–"/>
              <a:defRPr sz="2400" kern="1200">
                <a:solidFill>
                  <a:srgbClr val="333333"/>
                </a:solidFill>
                <a:latin typeface="Calibri" panose="020F0502020204030204" pitchFamily="34" charset="0"/>
                <a:ea typeface="+mn-ea"/>
                <a:cs typeface="Arial" pitchFamily="34" charset="0"/>
              </a:defRPr>
            </a:lvl2pPr>
            <a:lvl3pPr marL="914400" indent="-282575" algn="l" rtl="0" eaLnBrk="1" fontAlgn="base" hangingPunct="1">
              <a:spcBef>
                <a:spcPts val="1000"/>
              </a:spcBef>
              <a:spcAft>
                <a:spcPct val="0"/>
              </a:spcAft>
              <a:buClr>
                <a:srgbClr val="333333"/>
              </a:buClr>
              <a:buFont typeface="Arial" pitchFamily="34" charset="0"/>
              <a:buChar char="•"/>
              <a:defRPr sz="2400" kern="1200">
                <a:solidFill>
                  <a:srgbClr val="333333"/>
                </a:solidFill>
                <a:latin typeface="Calibri" panose="020F0502020204030204" pitchFamily="34" charset="0"/>
                <a:ea typeface="+mn-ea"/>
                <a:cs typeface="Arial" pitchFamily="34" charset="0"/>
              </a:defRPr>
            </a:lvl3pPr>
            <a:lvl4pPr marL="1196975" indent="-282575" algn="l" rtl="0" eaLnBrk="1" fontAlgn="base" hangingPunct="1">
              <a:spcBef>
                <a:spcPts val="1000"/>
              </a:spcBef>
              <a:spcAft>
                <a:spcPct val="0"/>
              </a:spcAft>
              <a:buClr>
                <a:srgbClr val="333333"/>
              </a:buClr>
              <a:buFont typeface="Arial" pitchFamily="34" charset="0"/>
              <a:buChar char="–"/>
              <a:defRPr sz="2400" kern="1200">
                <a:solidFill>
                  <a:srgbClr val="333333"/>
                </a:solidFill>
                <a:latin typeface="Calibri" panose="020F0502020204030204" pitchFamily="34" charset="0"/>
                <a:ea typeface="+mn-ea"/>
                <a:cs typeface="Arial" pitchFamily="34" charset="0"/>
              </a:defRPr>
            </a:lvl4pPr>
            <a:lvl5pPr marL="1489075" indent="-234950" algn="l" rtl="0" eaLnBrk="1" fontAlgn="base" hangingPunct="1">
              <a:spcBef>
                <a:spcPts val="1000"/>
              </a:spcBef>
              <a:spcAft>
                <a:spcPct val="0"/>
              </a:spcAft>
              <a:buClr>
                <a:srgbClr val="333333"/>
              </a:buClr>
              <a:buFont typeface="Arial" pitchFamily="34" charset="0"/>
              <a:buChar char="»"/>
              <a:defRPr sz="2400" kern="1200">
                <a:solidFill>
                  <a:srgbClr val="333333"/>
                </a:solidFill>
                <a:latin typeface="Calibri" panose="020F050202020403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gn="ctr">
              <a:buNone/>
            </a:pPr>
            <a:r>
              <a:rPr lang="en-US" dirty="0"/>
              <a:t>Master, Slaves, &amp; Repeaters</a:t>
            </a:r>
          </a:p>
        </p:txBody>
      </p:sp>
      <p:pic>
        <p:nvPicPr>
          <p:cNvPr id="3" name="Picture 2">
            <a:extLst>
              <a:ext uri="{FF2B5EF4-FFF2-40B4-BE49-F238E27FC236}">
                <a16:creationId xmlns:a16="http://schemas.microsoft.com/office/drawing/2014/main" id="{52A573A3-0C3C-4E88-8F5E-36BF28E6A294}"/>
              </a:ext>
            </a:extLst>
          </p:cNvPr>
          <p:cNvPicPr>
            <a:picLocks noChangeAspect="1"/>
          </p:cNvPicPr>
          <p:nvPr/>
        </p:nvPicPr>
        <p:blipFill>
          <a:blip r:embed="rId5"/>
          <a:stretch>
            <a:fillRect/>
          </a:stretch>
        </p:blipFill>
        <p:spPr>
          <a:xfrm>
            <a:off x="3506831" y="4215162"/>
            <a:ext cx="860409" cy="744659"/>
          </a:xfrm>
          <a:prstGeom prst="rect">
            <a:avLst/>
          </a:prstGeom>
        </p:spPr>
      </p:pic>
      <p:pic>
        <p:nvPicPr>
          <p:cNvPr id="10" name="Picture 9">
            <a:extLst>
              <a:ext uri="{FF2B5EF4-FFF2-40B4-BE49-F238E27FC236}">
                <a16:creationId xmlns:a16="http://schemas.microsoft.com/office/drawing/2014/main" id="{30DDE69E-36B4-43A3-BC49-33DA4EE45BDB}"/>
              </a:ext>
            </a:extLst>
          </p:cNvPr>
          <p:cNvPicPr>
            <a:picLocks noChangeAspect="1"/>
          </p:cNvPicPr>
          <p:nvPr/>
        </p:nvPicPr>
        <p:blipFill>
          <a:blip r:embed="rId6"/>
          <a:stretch>
            <a:fillRect/>
          </a:stretch>
        </p:blipFill>
        <p:spPr>
          <a:xfrm>
            <a:off x="7884277" y="2622083"/>
            <a:ext cx="997156" cy="869859"/>
          </a:xfrm>
          <a:prstGeom prst="rect">
            <a:avLst/>
          </a:prstGeom>
        </p:spPr>
      </p:pic>
    </p:spTree>
    <p:extLst>
      <p:ext uri="{BB962C8B-B14F-4D97-AF65-F5344CB8AC3E}">
        <p14:creationId xmlns:p14="http://schemas.microsoft.com/office/powerpoint/2010/main" val="3906791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Placeholder 3"/>
          <p:cNvSpPr>
            <a:spLocks noGrp="1"/>
          </p:cNvSpPr>
          <p:nvPr>
            <p:ph type="body" idx="1"/>
          </p:nvPr>
        </p:nvSpPr>
        <p:spPr/>
        <p:txBody>
          <a:bodyPr/>
          <a:lstStyle/>
          <a:p>
            <a:r>
              <a:rPr lang="en-US" dirty="0"/>
              <a:t>Star Topology</a:t>
            </a:r>
          </a:p>
        </p:txBody>
      </p:sp>
      <p:sp>
        <p:nvSpPr>
          <p:cNvPr id="5" name="Content Placeholder 4"/>
          <p:cNvSpPr>
            <a:spLocks noGrp="1"/>
          </p:cNvSpPr>
          <p:nvPr>
            <p:ph sz="half" idx="2"/>
          </p:nvPr>
        </p:nvSpPr>
        <p:spPr/>
        <p:txBody>
          <a:bodyPr/>
          <a:lstStyle/>
          <a:p>
            <a:r>
              <a:rPr lang="en-US" dirty="0"/>
              <a:t>Point to Point, Point to Multipoint, One Hop</a:t>
            </a:r>
          </a:p>
          <a:p>
            <a:r>
              <a:rPr lang="en-US" dirty="0"/>
              <a:t>Stand alone network or Host Controlled</a:t>
            </a:r>
          </a:p>
          <a:p>
            <a:r>
              <a:rPr lang="en-US" dirty="0"/>
              <a:t>Pre-defined outputs on Link Loss</a:t>
            </a:r>
          </a:p>
          <a:p>
            <a:r>
              <a:rPr lang="en-US" dirty="0"/>
              <a:t>DX80/Performance/Gateway-Node</a:t>
            </a:r>
          </a:p>
          <a:p>
            <a:r>
              <a:rPr lang="en-US" dirty="0"/>
              <a:t>Frequency Hopping Spread Spectrum</a:t>
            </a:r>
          </a:p>
          <a:p>
            <a:r>
              <a:rPr lang="en-US" dirty="0"/>
              <a:t>Timer Division Multiple Access</a:t>
            </a:r>
          </a:p>
        </p:txBody>
      </p:sp>
      <p:sp>
        <p:nvSpPr>
          <p:cNvPr id="3" name="Text Placeholder 2">
            <a:extLst>
              <a:ext uri="{FF2B5EF4-FFF2-40B4-BE49-F238E27FC236}">
                <a16:creationId xmlns:a16="http://schemas.microsoft.com/office/drawing/2014/main" id="{5501391C-A0A7-4FC8-9936-CAFA3255591D}"/>
              </a:ext>
            </a:extLst>
          </p:cNvPr>
          <p:cNvSpPr>
            <a:spLocks noGrp="1"/>
          </p:cNvSpPr>
          <p:nvPr>
            <p:ph type="body" sz="quarter" idx="3"/>
          </p:nvPr>
        </p:nvSpPr>
        <p:spPr/>
        <p:txBody>
          <a:bodyPr/>
          <a:lstStyle/>
          <a:p>
            <a:r>
              <a:rPr lang="en-US" dirty="0"/>
              <a:t>Multi-hop Topology</a:t>
            </a:r>
          </a:p>
        </p:txBody>
      </p:sp>
      <p:sp>
        <p:nvSpPr>
          <p:cNvPr id="4" name="Content Placeholder 3">
            <a:extLst>
              <a:ext uri="{FF2B5EF4-FFF2-40B4-BE49-F238E27FC236}">
                <a16:creationId xmlns:a16="http://schemas.microsoft.com/office/drawing/2014/main" id="{82B764E7-66C6-43DF-A074-A8D2FD9E891B}"/>
              </a:ext>
            </a:extLst>
          </p:cNvPr>
          <p:cNvSpPr>
            <a:spLocks noGrp="1"/>
          </p:cNvSpPr>
          <p:nvPr>
            <p:ph sz="quarter" idx="4"/>
          </p:nvPr>
        </p:nvSpPr>
        <p:spPr/>
        <p:txBody>
          <a:bodyPr/>
          <a:lstStyle/>
          <a:p>
            <a:r>
              <a:rPr lang="en-US" dirty="0"/>
              <a:t>Point to Point, Multiple hops via repeaters</a:t>
            </a:r>
          </a:p>
          <a:p>
            <a:r>
              <a:rPr lang="en-US" dirty="0"/>
              <a:t>Host Controlled ONLY (Requires Modbus Master)</a:t>
            </a:r>
          </a:p>
          <a:p>
            <a:r>
              <a:rPr lang="en-US" dirty="0"/>
              <a:t>Self Healing Network</a:t>
            </a:r>
          </a:p>
          <a:p>
            <a:r>
              <a:rPr lang="en-US" dirty="0"/>
              <a:t>Multi-hop/Master-Slave/Data Radio</a:t>
            </a:r>
          </a:p>
          <a:p>
            <a:r>
              <a:rPr lang="en-US" dirty="0"/>
              <a:t>Frequency Hopping Spread Spectrum</a:t>
            </a:r>
          </a:p>
        </p:txBody>
      </p:sp>
      <p:sp>
        <p:nvSpPr>
          <p:cNvPr id="2" name="Title 1"/>
          <p:cNvSpPr>
            <a:spLocks noGrp="1"/>
          </p:cNvSpPr>
          <p:nvPr>
            <p:ph type="title"/>
          </p:nvPr>
        </p:nvSpPr>
        <p:spPr>
          <a:prstGeom prst="rect">
            <a:avLst/>
          </a:prstGeom>
        </p:spPr>
        <p:txBody>
          <a:bodyPr/>
          <a:lstStyle/>
          <a:p>
            <a:r>
              <a:rPr lang="en-US" dirty="0"/>
              <a:t>Network Types: Banner – Star vs. Multi-hop</a:t>
            </a:r>
          </a:p>
        </p:txBody>
      </p:sp>
      <p:pic>
        <p:nvPicPr>
          <p:cNvPr id="7" name="Picture 2">
            <a:extLst>
              <a:ext uri="{FF2B5EF4-FFF2-40B4-BE49-F238E27FC236}">
                <a16:creationId xmlns:a16="http://schemas.microsoft.com/office/drawing/2014/main" id="{1F5CD183-5740-4EF4-8FEC-980FFA3E57A3}"/>
              </a:ext>
            </a:extLst>
          </p:cNvPr>
          <p:cNvPicPr>
            <a:picLocks noChangeAspect="1" noChangeArrowheads="1"/>
          </p:cNvPicPr>
          <p:nvPr/>
        </p:nvPicPr>
        <p:blipFill>
          <a:blip r:embed="rId2" cstate="print"/>
          <a:srcRect/>
          <a:stretch>
            <a:fillRect/>
          </a:stretch>
        </p:blipFill>
        <p:spPr bwMode="auto">
          <a:xfrm>
            <a:off x="2501048" y="5305704"/>
            <a:ext cx="1200150" cy="1193006"/>
          </a:xfrm>
          <a:prstGeom prst="rect">
            <a:avLst/>
          </a:prstGeom>
          <a:noFill/>
          <a:ln w="9525">
            <a:noFill/>
            <a:miter lim="800000"/>
            <a:headEnd/>
            <a:tailEnd/>
          </a:ln>
        </p:spPr>
      </p:pic>
      <p:pic>
        <p:nvPicPr>
          <p:cNvPr id="8" name="Picture 4">
            <a:extLst>
              <a:ext uri="{FF2B5EF4-FFF2-40B4-BE49-F238E27FC236}">
                <a16:creationId xmlns:a16="http://schemas.microsoft.com/office/drawing/2014/main" id="{E7523139-4EB3-46E3-B2F1-120F96907F51}"/>
              </a:ext>
            </a:extLst>
          </p:cNvPr>
          <p:cNvPicPr>
            <a:picLocks noChangeAspect="1" noChangeArrowheads="1"/>
          </p:cNvPicPr>
          <p:nvPr/>
        </p:nvPicPr>
        <p:blipFill>
          <a:blip r:embed="rId3" cstate="print"/>
          <a:srcRect/>
          <a:stretch>
            <a:fillRect/>
          </a:stretch>
        </p:blipFill>
        <p:spPr bwMode="auto">
          <a:xfrm>
            <a:off x="7336795" y="5401134"/>
            <a:ext cx="1535906" cy="96440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0375C-A356-4372-917B-0E4351C4DED1}"/>
              </a:ext>
            </a:extLst>
          </p:cNvPr>
          <p:cNvSpPr>
            <a:spLocks noGrp="1"/>
          </p:cNvSpPr>
          <p:nvPr>
            <p:ph type="title"/>
          </p:nvPr>
        </p:nvSpPr>
        <p:spPr/>
        <p:txBody>
          <a:bodyPr/>
          <a:lstStyle/>
          <a:p>
            <a:r>
              <a:rPr lang="en-US" dirty="0"/>
              <a:t>Network Communication: TDMA</a:t>
            </a:r>
          </a:p>
        </p:txBody>
      </p:sp>
      <p:sp>
        <p:nvSpPr>
          <p:cNvPr id="6" name="Rectangle 2">
            <a:extLst>
              <a:ext uri="{FF2B5EF4-FFF2-40B4-BE49-F238E27FC236}">
                <a16:creationId xmlns:a16="http://schemas.microsoft.com/office/drawing/2014/main" id="{82B2B4A2-DA4C-436C-8558-2FBDF37FE11A}"/>
              </a:ext>
            </a:extLst>
          </p:cNvPr>
          <p:cNvSpPr txBox="1">
            <a:spLocks noChangeArrowheads="1"/>
          </p:cNvSpPr>
          <p:nvPr/>
        </p:nvSpPr>
        <p:spPr bwMode="auto">
          <a:xfrm>
            <a:off x="2118281" y="1418731"/>
            <a:ext cx="7551388" cy="961904"/>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marL="257175" indent="-257175" defTabSz="685800" eaLnBrk="0" hangingPunct="0">
              <a:spcBef>
                <a:spcPts val="450"/>
              </a:spcBef>
              <a:spcAft>
                <a:spcPts val="0"/>
              </a:spcAft>
              <a:buSzPct val="110000"/>
              <a:defRPr/>
            </a:pPr>
            <a:r>
              <a:rPr lang="en-US" sz="1500" u="sng" dirty="0"/>
              <a:t>TDMA – Time Division Multiple Access</a:t>
            </a:r>
          </a:p>
          <a:p>
            <a:pPr marL="257175" indent="-257175" defTabSz="685800" eaLnBrk="0" hangingPunct="0">
              <a:spcBef>
                <a:spcPts val="450"/>
              </a:spcBef>
              <a:spcAft>
                <a:spcPts val="0"/>
              </a:spcAft>
              <a:buSzPct val="110000"/>
              <a:buFont typeface="Arial" charset="0"/>
              <a:buChar char="■"/>
              <a:defRPr/>
            </a:pPr>
            <a:r>
              <a:rPr lang="en-US" sz="1500" dirty="0"/>
              <a:t>Gateway communicates with each individual node during a designated time slice</a:t>
            </a:r>
          </a:p>
          <a:p>
            <a:pPr marL="257175" indent="-257175" defTabSz="685800" eaLnBrk="0" hangingPunct="0">
              <a:spcBef>
                <a:spcPts val="450"/>
              </a:spcBef>
              <a:spcAft>
                <a:spcPts val="0"/>
              </a:spcAft>
              <a:buSzPct val="110000"/>
              <a:buFont typeface="Arial" charset="0"/>
              <a:buChar char="■"/>
              <a:defRPr/>
            </a:pPr>
            <a:r>
              <a:rPr lang="en-US" sz="1500" dirty="0"/>
              <a:t>Eliminates data collisions between radios on network</a:t>
            </a:r>
          </a:p>
          <a:p>
            <a:pPr marL="257175" indent="-257175" defTabSz="685800" eaLnBrk="0" hangingPunct="0">
              <a:spcBef>
                <a:spcPts val="450"/>
              </a:spcBef>
              <a:spcAft>
                <a:spcPts val="0"/>
              </a:spcAft>
              <a:buSzPct val="110000"/>
              <a:buFont typeface="Arial" charset="0"/>
              <a:buChar char="■"/>
              <a:defRPr/>
            </a:pPr>
            <a:r>
              <a:rPr lang="en-US" sz="1500" dirty="0"/>
              <a:t>Each Radio gets a chance to transmit and receive</a:t>
            </a:r>
          </a:p>
        </p:txBody>
      </p:sp>
      <p:pic>
        <p:nvPicPr>
          <p:cNvPr id="7" name="Picture 3">
            <a:extLst>
              <a:ext uri="{FF2B5EF4-FFF2-40B4-BE49-F238E27FC236}">
                <a16:creationId xmlns:a16="http://schemas.microsoft.com/office/drawing/2014/main" id="{0AECED41-322A-4358-A1B0-931685E5DDC4}"/>
              </a:ext>
            </a:extLst>
          </p:cNvPr>
          <p:cNvPicPr>
            <a:picLocks noChangeAspect="1" noChangeArrowheads="1"/>
          </p:cNvPicPr>
          <p:nvPr/>
        </p:nvPicPr>
        <p:blipFill>
          <a:blip r:embed="rId3" cstate="print"/>
          <a:srcRect/>
          <a:stretch>
            <a:fillRect/>
          </a:stretch>
        </p:blipFill>
        <p:spPr bwMode="auto">
          <a:xfrm>
            <a:off x="2020860" y="3096927"/>
            <a:ext cx="2874623" cy="2373882"/>
          </a:xfrm>
          <a:prstGeom prst="rect">
            <a:avLst/>
          </a:prstGeom>
          <a:noFill/>
          <a:ln w="9525">
            <a:noFill/>
            <a:miter lim="800000"/>
            <a:headEnd/>
            <a:tailEnd/>
          </a:ln>
        </p:spPr>
      </p:pic>
      <p:sp>
        <p:nvSpPr>
          <p:cNvPr id="8" name="Arc 7">
            <a:extLst>
              <a:ext uri="{FF2B5EF4-FFF2-40B4-BE49-F238E27FC236}">
                <a16:creationId xmlns:a16="http://schemas.microsoft.com/office/drawing/2014/main" id="{31ECE28E-BEDB-4B67-8D88-B4E0ED8CAA16}"/>
              </a:ext>
            </a:extLst>
          </p:cNvPr>
          <p:cNvSpPr>
            <a:spLocks noChangeAspect="1"/>
          </p:cNvSpPr>
          <p:nvPr/>
        </p:nvSpPr>
        <p:spPr>
          <a:xfrm>
            <a:off x="2690748" y="3538100"/>
            <a:ext cx="1523010" cy="1523010"/>
          </a:xfrm>
          <a:prstGeom prst="arc">
            <a:avLst>
              <a:gd name="adj1" fmla="val 209490"/>
              <a:gd name="adj2" fmla="val 0"/>
            </a:avLst>
          </a:prstGeom>
          <a:ln w="444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2">
            <a:extLst>
              <a:ext uri="{FF2B5EF4-FFF2-40B4-BE49-F238E27FC236}">
                <a16:creationId xmlns:a16="http://schemas.microsoft.com/office/drawing/2014/main" id="{A3AC9A6F-B3FF-4FEB-A57B-0E817A5A431D}"/>
              </a:ext>
            </a:extLst>
          </p:cNvPr>
          <p:cNvSpPr txBox="1">
            <a:spLocks noChangeArrowheads="1"/>
          </p:cNvSpPr>
          <p:nvPr/>
        </p:nvSpPr>
        <p:spPr bwMode="auto">
          <a:xfrm>
            <a:off x="5092148" y="2548947"/>
            <a:ext cx="5229228" cy="1552668"/>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marL="257175" indent="-257175" eaLnBrk="0" hangingPunct="0">
              <a:spcBef>
                <a:spcPts val="450"/>
              </a:spcBef>
              <a:spcAft>
                <a:spcPts val="0"/>
              </a:spcAft>
              <a:buSzPct val="110000"/>
              <a:buFont typeface="Arial" charset="0"/>
              <a:buChar char="■"/>
              <a:defRPr/>
            </a:pPr>
            <a:r>
              <a:rPr lang="en-US" dirty="0"/>
              <a:t>8 Nodes per network - 0.0625 sec update cycle </a:t>
            </a:r>
          </a:p>
          <a:p>
            <a:pPr marL="257175" indent="-257175" eaLnBrk="0" hangingPunct="0">
              <a:spcBef>
                <a:spcPts val="450"/>
              </a:spcBef>
              <a:spcAft>
                <a:spcPts val="0"/>
              </a:spcAft>
              <a:buSzPct val="110000"/>
              <a:buFont typeface="Arial" charset="0"/>
              <a:buChar char="■"/>
              <a:defRPr/>
            </a:pPr>
            <a:r>
              <a:rPr lang="en-US" dirty="0"/>
              <a:t>16 Nodes per network - 0.125 sec update cycle </a:t>
            </a:r>
          </a:p>
          <a:p>
            <a:pPr marL="257175" indent="-257175" eaLnBrk="0" hangingPunct="0">
              <a:spcBef>
                <a:spcPts val="450"/>
              </a:spcBef>
              <a:spcAft>
                <a:spcPts val="0"/>
              </a:spcAft>
              <a:buSzPct val="110000"/>
              <a:buFont typeface="Arial" charset="0"/>
              <a:buChar char="■"/>
              <a:defRPr/>
            </a:pPr>
            <a:r>
              <a:rPr lang="en-US" dirty="0"/>
              <a:t>32 Nodes per network - 0.250 sec update cycle </a:t>
            </a:r>
          </a:p>
          <a:p>
            <a:pPr marL="257175" indent="-257175" eaLnBrk="0" hangingPunct="0">
              <a:spcBef>
                <a:spcPts val="450"/>
              </a:spcBef>
              <a:spcAft>
                <a:spcPts val="0"/>
              </a:spcAft>
              <a:buSzPct val="110000"/>
              <a:buFont typeface="Arial" charset="0"/>
              <a:buChar char="■"/>
              <a:defRPr/>
            </a:pPr>
            <a:r>
              <a:rPr lang="en-US" dirty="0"/>
              <a:t>47 Nodes per network - 0.500 sec update cycle</a:t>
            </a:r>
          </a:p>
        </p:txBody>
      </p:sp>
      <p:pic>
        <p:nvPicPr>
          <p:cNvPr id="15" name="Picture 14">
            <a:extLst>
              <a:ext uri="{FF2B5EF4-FFF2-40B4-BE49-F238E27FC236}">
                <a16:creationId xmlns:a16="http://schemas.microsoft.com/office/drawing/2014/main" id="{ADC874D6-BD69-4394-BD95-6634B4B22A97}"/>
              </a:ext>
            </a:extLst>
          </p:cNvPr>
          <p:cNvPicPr>
            <a:picLocks noChangeAspect="1"/>
          </p:cNvPicPr>
          <p:nvPr/>
        </p:nvPicPr>
        <p:blipFill>
          <a:blip r:embed="rId4"/>
          <a:stretch>
            <a:fillRect/>
          </a:stretch>
        </p:blipFill>
        <p:spPr>
          <a:xfrm>
            <a:off x="5565371" y="4047256"/>
            <a:ext cx="5102630" cy="2745458"/>
          </a:xfrm>
          <a:prstGeom prst="rect">
            <a:avLst/>
          </a:prstGeom>
        </p:spPr>
      </p:pic>
    </p:spTree>
    <p:extLst>
      <p:ext uri="{BB962C8B-B14F-4D97-AF65-F5344CB8AC3E}">
        <p14:creationId xmlns:p14="http://schemas.microsoft.com/office/powerpoint/2010/main" val="1524649042"/>
      </p:ext>
    </p:extLst>
  </p:cSld>
  <p:clrMapOvr>
    <a:masterClrMapping/>
  </p:clrMapOvr>
</p:sld>
</file>

<file path=ppt/theme/theme1.xml><?xml version="1.0" encoding="utf-8"?>
<a:theme xmlns:a="http://schemas.openxmlformats.org/drawingml/2006/main" name="CORP_PPT_TEMPLATE 2016">
  <a:themeElements>
    <a:clrScheme name="2020">
      <a:dk1>
        <a:srgbClr val="4F4F4F"/>
      </a:dk1>
      <a:lt1>
        <a:srgbClr val="F2F2F2"/>
      </a:lt1>
      <a:dk2>
        <a:srgbClr val="4F4F4F"/>
      </a:dk2>
      <a:lt2>
        <a:srgbClr val="FFFFFF"/>
      </a:lt2>
      <a:accent1>
        <a:srgbClr val="FFD600"/>
      </a:accent1>
      <a:accent2>
        <a:srgbClr val="D56509"/>
      </a:accent2>
      <a:accent3>
        <a:srgbClr val="B00000"/>
      </a:accent3>
      <a:accent4>
        <a:srgbClr val="678034"/>
      </a:accent4>
      <a:accent5>
        <a:srgbClr val="296D7F"/>
      </a:accent5>
      <a:accent6>
        <a:srgbClr val="4F3D65"/>
      </a:accent6>
      <a:hlink>
        <a:srgbClr val="296D7F"/>
      </a:hlink>
      <a:folHlink>
        <a:srgbClr val="B0000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9A7976C138174EBE17FEC3279B898D" ma:contentTypeVersion="11" ma:contentTypeDescription="Create a new document." ma:contentTypeScope="" ma:versionID="8e56e8d05fa78064eb3bf6051c984a2e">
  <xsd:schema xmlns:xsd="http://www.w3.org/2001/XMLSchema" xmlns:xs="http://www.w3.org/2001/XMLSchema" xmlns:p="http://schemas.microsoft.com/office/2006/metadata/properties" xmlns:ns3="fc5ed608-51d1-48b4-b082-20c3b6a45c03" xmlns:ns4="e95250c0-5edb-424d-871a-48eb9add7974" targetNamespace="http://schemas.microsoft.com/office/2006/metadata/properties" ma:root="true" ma:fieldsID="94283f976cd5805ca83f32a21974fc86" ns3:_="" ns4:_="">
    <xsd:import namespace="fc5ed608-51d1-48b4-b082-20c3b6a45c03"/>
    <xsd:import namespace="e95250c0-5edb-424d-871a-48eb9add797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5ed608-51d1-48b4-b082-20c3b6a45c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5250c0-5edb-424d-871a-48eb9add797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49FA12-15FA-4586-A02C-6A8A2B72AE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5ed608-51d1-48b4-b082-20c3b6a45c03"/>
    <ds:schemaRef ds:uri="e95250c0-5edb-424d-871a-48eb9add79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7AAC94-A38F-4DFC-A63C-534344C4F04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F6D67BC-E23E-44EE-8A99-377B7A09A7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3069</TotalTime>
  <Words>3059</Words>
  <Application>Microsoft Office PowerPoint</Application>
  <PresentationFormat>Widescreen</PresentationFormat>
  <Paragraphs>425</Paragraphs>
  <Slides>44</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Arial Narrow</vt:lpstr>
      <vt:lpstr>Calibri</vt:lpstr>
      <vt:lpstr>Cambria</vt:lpstr>
      <vt:lpstr>Corbel</vt:lpstr>
      <vt:lpstr>Tahoma</vt:lpstr>
      <vt:lpstr>Wingdings</vt:lpstr>
      <vt:lpstr>CORP_PPT_TEMPLATE 2016</vt:lpstr>
      <vt:lpstr>PowerPoint Presentation</vt:lpstr>
      <vt:lpstr>PowerPoint Presentation</vt:lpstr>
      <vt:lpstr>Frequencies</vt:lpstr>
      <vt:lpstr>Frequencies: Industrial Science Medical “ISM” </vt:lpstr>
      <vt:lpstr>PowerPoint Presentation</vt:lpstr>
      <vt:lpstr>Network Types</vt:lpstr>
      <vt:lpstr>Network Types: Banner Radios</vt:lpstr>
      <vt:lpstr>Network Types: Banner – Star vs. Multi-hop</vt:lpstr>
      <vt:lpstr>Network Communication: TDMA</vt:lpstr>
      <vt:lpstr>Network Communication: FHSS vs DSSS</vt:lpstr>
      <vt:lpstr>Network Communication: FHSS vs DSSS</vt:lpstr>
      <vt:lpstr>FHSS</vt:lpstr>
      <vt:lpstr>Network Communication: Multi-hop</vt:lpstr>
      <vt:lpstr>PowerPoint Presentation</vt:lpstr>
      <vt:lpstr>Banner Wireless Security</vt:lpstr>
      <vt:lpstr>Banner Wireless Security: Banner Wireless in a Wifi Environment</vt:lpstr>
      <vt:lpstr>Banner Wireless Security: Banner Wireless in a Wifi Environment</vt:lpstr>
      <vt:lpstr>PowerPoint Presentation</vt:lpstr>
      <vt:lpstr>Antenna basics</vt:lpstr>
      <vt:lpstr>Antenna basics: Transmit and receive antennas</vt:lpstr>
      <vt:lpstr>Antenna basics: Gain</vt:lpstr>
      <vt:lpstr>Antenna Gain</vt:lpstr>
      <vt:lpstr>Antenna basics: Gain</vt:lpstr>
      <vt:lpstr>Antenna basics: Gain</vt:lpstr>
      <vt:lpstr>Antenna basics: Omni directional antennas</vt:lpstr>
      <vt:lpstr>Antenna basics: Directional antennas</vt:lpstr>
      <vt:lpstr>Antenna basics: Line of Sight (LoS)</vt:lpstr>
      <vt:lpstr>Fresnel Zone</vt:lpstr>
      <vt:lpstr>Example:  System Effective Gain</vt:lpstr>
      <vt:lpstr>Identifying RF Connectors</vt:lpstr>
      <vt:lpstr>Antenna Cables – LMR Series</vt:lpstr>
      <vt:lpstr>Antenna Cables</vt:lpstr>
      <vt:lpstr>Antenna Cables – Weather Installation</vt:lpstr>
      <vt:lpstr>PowerPoint Presentation</vt:lpstr>
      <vt:lpstr>Banner Industrial Solutions</vt:lpstr>
      <vt:lpstr>Binding</vt:lpstr>
      <vt:lpstr>Site Survey</vt:lpstr>
      <vt:lpstr>PowerPoint Presentation</vt:lpstr>
      <vt:lpstr>Exhaust Fan</vt:lpstr>
      <vt:lpstr>Tank Level Monitoring</vt:lpstr>
      <vt:lpstr>Call for Assistance</vt:lpstr>
      <vt:lpstr>Temp/Humidity Monitoring</vt:lpstr>
      <vt:lpstr>Temp and Humidity Monitoring</vt:lpstr>
      <vt:lpstr>PowerPoint Presentation</vt:lpstr>
    </vt:vector>
  </TitlesOfParts>
  <Company>Banner Engineering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Delaine Suess</dc:creator>
  <cp:lastModifiedBy>Jade Preisen</cp:lastModifiedBy>
  <cp:revision>40</cp:revision>
  <cp:lastPrinted>2019-11-22T21:14:35Z</cp:lastPrinted>
  <dcterms:created xsi:type="dcterms:W3CDTF">2011-12-20T16:19:47Z</dcterms:created>
  <dcterms:modified xsi:type="dcterms:W3CDTF">2020-05-01T11:28:32Z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0x0101005B9A7976C138174EBE17FEC3279B898D</vt:lpwstr>
  </property>
</Properties>
</file>